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9" r:id="rId4"/>
    <p:sldId id="277" r:id="rId5"/>
    <p:sldId id="268" r:id="rId6"/>
    <p:sldId id="271" r:id="rId7"/>
    <p:sldId id="263" r:id="rId8"/>
    <p:sldId id="270" r:id="rId9"/>
    <p:sldId id="257" r:id="rId10"/>
    <p:sldId id="258" r:id="rId11"/>
    <p:sldId id="278" r:id="rId12"/>
    <p:sldId id="259" r:id="rId13"/>
    <p:sldId id="260" r:id="rId14"/>
    <p:sldId id="261" r:id="rId15"/>
    <p:sldId id="266"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Pearson" initials="KP" lastIdx="1" clrIdx="0">
    <p:extLst>
      <p:ext uri="{19B8F6BF-5375-455C-9EA6-DF929625EA0E}">
        <p15:presenceInfo xmlns:p15="http://schemas.microsoft.com/office/powerpoint/2012/main" userId="ffe9267183752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6A29"/>
    <a:srgbClr val="C75E16"/>
    <a:srgbClr val="748A32"/>
    <a:srgbClr val="E3D59F"/>
    <a:srgbClr val="9E5A36"/>
    <a:srgbClr val="FFF7D1"/>
    <a:srgbClr val="E5DDB8"/>
    <a:srgbClr val="B29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21"/>
    <p:restoredTop sz="78139"/>
  </p:normalViewPr>
  <p:slideViewPr>
    <p:cSldViewPr snapToGrid="0" snapToObjects="1">
      <p:cViewPr varScale="1">
        <p:scale>
          <a:sx n="88" d="100"/>
          <a:sy n="88"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C5A3A-8EBD-3743-8B6B-572F3D894013}" type="datetimeFigureOut">
              <a:rPr lang="en-US" smtClean="0"/>
              <a:t>5/5/21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86429-CBEE-EE49-AEF7-E45D00CB6010}" type="slidenum">
              <a:rPr lang="en-US" smtClean="0"/>
              <a:t>‹#›</a:t>
            </a:fld>
            <a:endParaRPr lang="en-US"/>
          </a:p>
        </p:txBody>
      </p:sp>
    </p:spTree>
    <p:extLst>
      <p:ext uri="{BB962C8B-B14F-4D97-AF65-F5344CB8AC3E}">
        <p14:creationId xmlns:p14="http://schemas.microsoft.com/office/powerpoint/2010/main" val="1287209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nologyreview.com/author/will-douglas-heave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COOL AVOCADO DATA OBSERVATIONS or CADO  for short.</a:t>
            </a:r>
          </a:p>
        </p:txBody>
      </p:sp>
      <p:sp>
        <p:nvSpPr>
          <p:cNvPr id="4" name="Slide Number Placeholder 3"/>
          <p:cNvSpPr>
            <a:spLocks noGrp="1"/>
          </p:cNvSpPr>
          <p:nvPr>
            <p:ph type="sldNum" sz="quarter" idx="5"/>
          </p:nvPr>
        </p:nvSpPr>
        <p:spPr/>
        <p:txBody>
          <a:bodyPr/>
          <a:lstStyle/>
          <a:p>
            <a:fld id="{8E586429-CBEE-EE49-AEF7-E45D00CB6010}" type="slidenum">
              <a:rPr lang="en-US" smtClean="0"/>
              <a:t>1</a:t>
            </a:fld>
            <a:endParaRPr lang="en-US"/>
          </a:p>
        </p:txBody>
      </p:sp>
    </p:spTree>
    <p:extLst>
      <p:ext uri="{BB962C8B-B14F-4D97-AF65-F5344CB8AC3E}">
        <p14:creationId xmlns:p14="http://schemas.microsoft.com/office/powerpoint/2010/main" val="3109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75E16"/>
                </a:solidFill>
                <a:effectLst/>
              </a:rPr>
              <a:t>Discover what the single avocado price is in each region of the United States through the years 2015-2020</a:t>
            </a:r>
            <a:endParaRPr lang="en-US" sz="1200" dirty="0">
              <a:solidFill>
                <a:srgbClr val="748A3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Regions like Hartford/Springfield and San Francisco have unusually high average prices ranging from $1.76 to $1.97. On the other end of the spectrum, Houston and Dallas/Ft. Worth, these regions have unusually low average prices ranging from $0.99-$1.23. The lower-than-expected average prices is an interesting result despite Tex</a:t>
            </a:r>
            <a:r>
              <a:rPr lang="en-US" sz="1200" dirty="0">
                <a:solidFill>
                  <a:srgbClr val="748A32"/>
                </a:solidFill>
              </a:rPr>
              <a:t>-</a:t>
            </a:r>
            <a:r>
              <a:rPr lang="en-US" sz="1200" dirty="0">
                <a:solidFill>
                  <a:srgbClr val="748A32"/>
                </a:solidFill>
                <a:effectLst/>
              </a:rPr>
              <a:t>Mex food's popularity in these Southern 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In this chart, you can barely see at all, the ”avocado” representing Houston. The size of the icon is determined by the average price range values.</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12</a:t>
            </a:fld>
            <a:endParaRPr lang="en-US"/>
          </a:p>
        </p:txBody>
      </p:sp>
    </p:spTree>
    <p:extLst>
      <p:ext uri="{BB962C8B-B14F-4D97-AF65-F5344CB8AC3E}">
        <p14:creationId xmlns:p14="http://schemas.microsoft.com/office/powerpoint/2010/main" val="260639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48A32"/>
                </a:solidFill>
                <a:effectLst/>
              </a:rPr>
              <a:t>Here we can see the comparison of the average Daily Price of Avocados between Organic vs. Conventional fruit through the years 2015 and 2020.  Here we can see, the Organic avocados, have always been priced higher through the years. Undoubtedly, the price of production for organic avocados have always kept the price higher than the conventional type.</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13</a:t>
            </a:fld>
            <a:endParaRPr lang="en-US"/>
          </a:p>
        </p:txBody>
      </p:sp>
    </p:spTree>
    <p:extLst>
      <p:ext uri="{BB962C8B-B14F-4D97-AF65-F5344CB8AC3E}">
        <p14:creationId xmlns:p14="http://schemas.microsoft.com/office/powerpoint/2010/main" val="376812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Let's take a look at Total Volume of avocados Sold. In our app, we can choose from the drop-down menu the year you want to look at. In the chart below, we have currently used the source data from 2015 first quarter to 2020 third quarter to create a forecast through 2021 fourth quarter  in Tableau. At a prediction interval of 95% we can look at potential seasonal patterns every 4 Quarters. Let's look at the visuals to see if the winter holidays or the Super Bowl parties have affected the quantities sold.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Because the avocado fruit is not necessarily an American recipe staple for Winter holidays, such as Christmas or Hanukkah, we can expect that the 4th quarter to have lower sales. Through each region and year span, the 3rd and 4th quarters generally have lower volume sales, and the 1st and 2nd quarters have higher quantities of avocados sold. Perhaps, the Super Bowl parties during the month of February and warmer temperatures in the summer make it a more inviting fruit to eat for appetizers and Tex</a:t>
            </a:r>
            <a:r>
              <a:rPr lang="en-US" sz="1200" dirty="0">
                <a:solidFill>
                  <a:srgbClr val="748A32"/>
                </a:solidFill>
              </a:rPr>
              <a:t>-</a:t>
            </a:r>
            <a:r>
              <a:rPr lang="en-US" sz="1200" dirty="0">
                <a:solidFill>
                  <a:srgbClr val="748A32"/>
                </a:solidFill>
                <a:effectLst/>
              </a:rPr>
              <a:t>Mex food. In general, the volume of avocados sold has been increasing since 2015. </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14</a:t>
            </a:fld>
            <a:endParaRPr lang="en-US"/>
          </a:p>
        </p:txBody>
      </p:sp>
    </p:spTree>
    <p:extLst>
      <p:ext uri="{BB962C8B-B14F-4D97-AF65-F5344CB8AC3E}">
        <p14:creationId xmlns:p14="http://schemas.microsoft.com/office/powerpoint/2010/main" val="343212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18</a:t>
            </a:fld>
            <a:endParaRPr lang="en-US"/>
          </a:p>
        </p:txBody>
      </p:sp>
    </p:spTree>
    <p:extLst>
      <p:ext uri="{BB962C8B-B14F-4D97-AF65-F5344CB8AC3E}">
        <p14:creationId xmlns:p14="http://schemas.microsoft.com/office/powerpoint/2010/main" val="290369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present our analysis of avocado prices…but let’s speak a little about the avocado itself…the darling of the produce section. Its the go-to ingredient for guacamole dips at parties, we can eat it in salads, have it in smoothies and even in desserts. </a:t>
            </a:r>
          </a:p>
        </p:txBody>
      </p:sp>
      <p:sp>
        <p:nvSpPr>
          <p:cNvPr id="4" name="Slide Number Placeholder 3"/>
          <p:cNvSpPr>
            <a:spLocks noGrp="1"/>
          </p:cNvSpPr>
          <p:nvPr>
            <p:ph type="sldNum" sz="quarter" idx="5"/>
          </p:nvPr>
        </p:nvSpPr>
        <p:spPr/>
        <p:txBody>
          <a:bodyPr/>
          <a:lstStyle/>
          <a:p>
            <a:fld id="{8E586429-CBEE-EE49-AEF7-E45D00CB6010}" type="slidenum">
              <a:rPr lang="en-US" smtClean="0"/>
              <a:t>2</a:t>
            </a:fld>
            <a:endParaRPr lang="en-US"/>
          </a:p>
        </p:txBody>
      </p:sp>
    </p:spTree>
    <p:extLst>
      <p:ext uri="{BB962C8B-B14F-4D97-AF65-F5344CB8AC3E}">
        <p14:creationId xmlns:p14="http://schemas.microsoft.com/office/powerpoint/2010/main" val="4020562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Objective was to create an </a:t>
            </a:r>
            <a:r>
              <a:rPr lang="en-US" sz="1200" dirty="0">
                <a:solidFill>
                  <a:srgbClr val="748A32"/>
                </a:solidFill>
                <a:latin typeface="Baloo Tamma 2 SemiBold" panose="03080502040302020200" pitchFamily="66" charset="77"/>
                <a:cs typeface="Baloo Tamma 2 SemiBold" panose="03080502040302020200" pitchFamily="66" charset="77"/>
              </a:rPr>
              <a:t>application to analyze and explore data analysis and price predictions for Hass Avocados in the United St</a:t>
            </a:r>
            <a:r>
              <a:rPr lang="en-US" sz="1200" dirty="0">
                <a:solidFill>
                  <a:srgbClr val="748A32"/>
                </a:solidFill>
                <a:cs typeface="Baloo Tamma 2" panose="03080502040302020200" pitchFamily="66" charset="77"/>
              </a:rPr>
              <a: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cs typeface="Baloo Tamma 2" panose="03080502040302020200" pitchFamily="66"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cs typeface="Baloo Tamma 2" panose="03080502040302020200" pitchFamily="66" charset="77"/>
              </a:rPr>
              <a:t>The Technologies used were </a:t>
            </a:r>
            <a:r>
              <a:rPr lang="en-US" sz="1200" b="1" dirty="0">
                <a:solidFill>
                  <a:srgbClr val="748A32"/>
                </a:solidFill>
                <a:latin typeface="Baloo Tamma 2 SemiBold" panose="03080502040302020200" pitchFamily="66" charset="77"/>
                <a:cs typeface="Baloo Tamma 2 SemiBold" panose="03080502040302020200" pitchFamily="66" charset="77"/>
              </a:rPr>
              <a:t>Pandas, Matplotlib, Seaborne, HTML, CSS, JavaScript, Tableau Public, Heroku, Python, D3, Flask, Scikit-learn, </a:t>
            </a:r>
            <a:r>
              <a:rPr lang="en-US" sz="1200" b="1" dirty="0" err="1">
                <a:solidFill>
                  <a:srgbClr val="748A32"/>
                </a:solidFill>
                <a:latin typeface="Baloo Tamma 2 SemiBold" panose="03080502040302020200" pitchFamily="66" charset="77"/>
                <a:cs typeface="Baloo Tamma 2 SemiBold" panose="03080502040302020200" pitchFamily="66" charset="77"/>
              </a:rPr>
              <a:t>Github</a:t>
            </a:r>
            <a:r>
              <a:rPr lang="en-US" sz="1200" b="1" dirty="0">
                <a:solidFill>
                  <a:srgbClr val="748A32"/>
                </a:solidFill>
                <a:latin typeface="Baloo Tamma 2 SemiBold" panose="03080502040302020200" pitchFamily="66" charset="77"/>
                <a:cs typeface="Baloo Tamma 2 SemiBold" panose="03080502040302020200" pitchFamily="66" charset="77"/>
              </a:rPr>
              <a:t>, and </a:t>
            </a:r>
            <a:r>
              <a:rPr lang="en-US" sz="1200" b="1" dirty="0" err="1">
                <a:solidFill>
                  <a:srgbClr val="748A32"/>
                </a:solidFill>
                <a:latin typeface="Baloo Tamma 2 SemiBold" panose="03080502040302020200" pitchFamily="66" charset="77"/>
                <a:cs typeface="Baloo Tamma 2 SemiBold" panose="03080502040302020200" pitchFamily="66" charset="77"/>
              </a:rPr>
              <a:t>Jupyter</a:t>
            </a:r>
            <a:r>
              <a:rPr lang="en-US" sz="1200" b="1" dirty="0">
                <a:solidFill>
                  <a:srgbClr val="748A32"/>
                </a:solidFill>
                <a:latin typeface="Baloo Tamma 2 SemiBold" panose="03080502040302020200" pitchFamily="66" charset="77"/>
                <a:cs typeface="Baloo Tamma 2 SemiBold" panose="03080502040302020200" pitchFamily="66" charset="77"/>
              </a:rPr>
              <a:t> Notebook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8A32"/>
              </a:solidFill>
              <a:cs typeface="Baloo Tamma 2" panose="03080502040302020200" pitchFamily="66" charset="77"/>
            </a:endParaRP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3</a:t>
            </a:fld>
            <a:endParaRPr lang="en-US"/>
          </a:p>
        </p:txBody>
      </p:sp>
    </p:spTree>
    <p:extLst>
      <p:ext uri="{BB962C8B-B14F-4D97-AF65-F5344CB8AC3E}">
        <p14:creationId xmlns:p14="http://schemas.microsoft.com/office/powerpoint/2010/main" val="162118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hypothesis we wanted to explore, were: ONE </a:t>
            </a:r>
            <a:r>
              <a:rPr lang="en-US" dirty="0">
                <a:solidFill>
                  <a:srgbClr val="748A32"/>
                </a:solidFill>
                <a:latin typeface="Baloo Tamma 2 SemiBold" panose="03080502040302020200" pitchFamily="66" charset="77"/>
                <a:cs typeface="Baloo Tamma 2 SemiBold" panose="03080502040302020200" pitchFamily="66" charset="77"/>
              </a:rPr>
              <a:t>Avocado sales will vary directly with the season (hotter months in the countries of production will result in an increase in quantity and quality of the world's avocados.) and TWO Avocado prices will correlate with avocado sales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748A32"/>
              </a:solidFill>
              <a:latin typeface="Baloo Tamma 2 SemiBold" panose="03080502040302020200" pitchFamily="66" charset="77"/>
              <a:cs typeface="Baloo Tamma 2 SemiBold" panose="03080502040302020200" pitchFamily="66" charset="77"/>
            </a:endParaRP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4</a:t>
            </a:fld>
            <a:endParaRPr lang="en-US"/>
          </a:p>
        </p:txBody>
      </p:sp>
    </p:spTree>
    <p:extLst>
      <p:ext uri="{BB962C8B-B14F-4D97-AF65-F5344CB8AC3E}">
        <p14:creationId xmlns:p14="http://schemas.microsoft.com/office/powerpoint/2010/main" val="70170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Inspirations included the AVOCADO’s COLOR, SHAPE, and FORM. </a:t>
            </a:r>
          </a:p>
          <a:p>
            <a:endParaRPr lang="en-US" dirty="0"/>
          </a:p>
          <a:p>
            <a:r>
              <a:rPr lang="en-US" dirty="0"/>
              <a:t>2</a:t>
            </a:r>
            <a:r>
              <a:rPr lang="en-US" baseline="30000" dirty="0"/>
              <a:t>nd</a:t>
            </a:r>
            <a:r>
              <a:rPr lang="en-US" dirty="0"/>
              <a:t>  - The Netflix docuseries – “Rotten” and the episode The Avocado War that </a:t>
            </a:r>
            <a:r>
              <a:rPr lang="en-US" sz="1200" b="0" i="0" kern="1200" dirty="0">
                <a:solidFill>
                  <a:schemeClr val="tx1"/>
                </a:solidFill>
                <a:effectLst/>
                <a:latin typeface="+mn-lt"/>
                <a:ea typeface="+mn-ea"/>
                <a:cs typeface="+mn-cs"/>
              </a:rPr>
              <a:t>dives into the “heart of the avocado supply chain to reveal unsavory truths and expose hidden forces.” </a:t>
            </a:r>
          </a:p>
          <a:p>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thirdly the many images of the Avocado Chair obtained from an article </a:t>
            </a:r>
            <a:r>
              <a:rPr lang="en-US" sz="1200" b="1" i="0" u="none" strike="noStrike" kern="1200" dirty="0">
                <a:solidFill>
                  <a:schemeClr val="tx1"/>
                </a:solidFill>
                <a:effectLst/>
                <a:latin typeface="+mn-lt"/>
                <a:ea typeface="+mn-ea"/>
                <a:cs typeface="+mn-cs"/>
              </a:rPr>
              <a:t>titled: </a:t>
            </a:r>
            <a:r>
              <a:rPr lang="en-US" sz="1200" b="1" i="0" kern="1200" dirty="0">
                <a:solidFill>
                  <a:schemeClr val="tx1"/>
                </a:solidFill>
                <a:effectLst/>
                <a:latin typeface="+mn-lt"/>
                <a:ea typeface="+mn-ea"/>
                <a:cs typeface="+mn-cs"/>
              </a:rPr>
              <a:t>This avocado armchair could be the future of AI </a:t>
            </a:r>
            <a:r>
              <a:rPr lang="en-US" sz="1200" b="0" i="0" kern="1200" dirty="0">
                <a:solidFill>
                  <a:schemeClr val="tx1"/>
                </a:solidFill>
                <a:effectLst/>
                <a:latin typeface="+mn-lt"/>
                <a:ea typeface="+mn-ea"/>
                <a:cs typeface="+mn-cs"/>
              </a:rPr>
              <a:t>by </a:t>
            </a:r>
            <a:r>
              <a:rPr lang="en-US" sz="1200" b="1" i="0" u="none" strike="noStrike" kern="1200" dirty="0">
                <a:solidFill>
                  <a:schemeClr val="tx1"/>
                </a:solidFill>
                <a:effectLst/>
                <a:latin typeface="+mn-lt"/>
                <a:ea typeface="+mn-ea"/>
                <a:cs typeface="+mn-cs"/>
                <a:hlinkClick r:id="rId3"/>
              </a:rPr>
              <a:t>Will Douglas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 In the article, Will discusses the implementation of two new models that combine Neural Language Processing (NLP) with image recognition to give its AI a better understanding of everyday concepts.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here’s Harry to speak more about the Data and Machine Learning…</a:t>
            </a:r>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5</a:t>
            </a:fld>
            <a:endParaRPr lang="en-US"/>
          </a:p>
        </p:txBody>
      </p:sp>
    </p:spTree>
    <p:extLst>
      <p:ext uri="{BB962C8B-B14F-4D97-AF65-F5344CB8AC3E}">
        <p14:creationId xmlns:p14="http://schemas.microsoft.com/office/powerpoint/2010/main" val="94319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8</a:t>
            </a:fld>
            <a:endParaRPr lang="en-US"/>
          </a:p>
        </p:txBody>
      </p:sp>
    </p:spTree>
    <p:extLst>
      <p:ext uri="{BB962C8B-B14F-4D97-AF65-F5344CB8AC3E}">
        <p14:creationId xmlns:p14="http://schemas.microsoft.com/office/powerpoint/2010/main" val="2590046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48A32"/>
                </a:solidFill>
                <a:latin typeface="Baloo Tamma 2" panose="03080502040302020200" pitchFamily="66" charset="77"/>
                <a:cs typeface="Baloo Tamma 2" panose="03080502040302020200" pitchFamily="66" charset="77"/>
              </a:rPr>
              <a:t>The machine-learning portion of the avocado project is based on multiple linear regression, the oldest and most tried-and-true form of linear regression. It functions by minimizing the squared distance between predicted and actual values, where predicted values are produced by multiplying a set of input variables by a set of coefficients. These coefficients are changed until the most accurate picture is formed (i.e.,  the least error-prone model is created).</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9</a:t>
            </a:fld>
            <a:endParaRPr lang="en-US"/>
          </a:p>
        </p:txBody>
      </p:sp>
    </p:spTree>
    <p:extLst>
      <p:ext uri="{BB962C8B-B14F-4D97-AF65-F5344CB8AC3E}">
        <p14:creationId xmlns:p14="http://schemas.microsoft.com/office/powerpoint/2010/main" val="366079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748A32"/>
                </a:solidFill>
                <a:latin typeface="Baloo Tamma 2" panose="03080502040302020200" pitchFamily="66" charset="77"/>
                <a:cs typeface="Baloo Tamma 2" panose="03080502040302020200" pitchFamily="66" charset="77"/>
              </a:rPr>
              <a:t>In the avocado example, this most-accurate picture turned out to be only slightly accurate. It seems that even though the price of a good is predictable (avocado prices have followed steady trends over the years), the short-term movement in that price is still highly unpredictable. We found that the most significant variables in the regression were volume of avocados. Besides that, each region and year seems to have a significant effect on the model. Prices do not just follow a trend, but a geographical pattern as well.</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10</a:t>
            </a:fld>
            <a:endParaRPr lang="en-US"/>
          </a:p>
        </p:txBody>
      </p:sp>
    </p:spTree>
    <p:extLst>
      <p:ext uri="{BB962C8B-B14F-4D97-AF65-F5344CB8AC3E}">
        <p14:creationId xmlns:p14="http://schemas.microsoft.com/office/powerpoint/2010/main" val="210404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11</a:t>
            </a:fld>
            <a:endParaRPr lang="en-US"/>
          </a:p>
        </p:txBody>
      </p:sp>
    </p:spTree>
    <p:extLst>
      <p:ext uri="{BB962C8B-B14F-4D97-AF65-F5344CB8AC3E}">
        <p14:creationId xmlns:p14="http://schemas.microsoft.com/office/powerpoint/2010/main" val="177428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E0B0-2E4C-FC4E-8297-20E8898C6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B26035-9D67-454A-B059-84C639C30696}"/>
              </a:ext>
            </a:extLst>
          </p:cNvPr>
          <p:cNvSpPr>
            <a:spLocks noGrp="1"/>
          </p:cNvSpPr>
          <p:nvPr>
            <p:ph type="subTitle" idx="1"/>
          </p:nvPr>
        </p:nvSpPr>
        <p:spPr>
          <a:xfrm>
            <a:off x="1524000" y="3602038"/>
            <a:ext cx="9144000" cy="1655762"/>
          </a:xfrm>
        </p:spPr>
        <p:txBody>
          <a:bodyPr/>
          <a:lstStyle>
            <a:lvl1pPr marL="0" indent="0" algn="ctr">
              <a:buNone/>
              <a:defRPr sz="2400" b="1" i="0">
                <a:latin typeface="Baloo Tamma 2" panose="03080502040302020200" pitchFamily="66"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457AD47-EB88-F042-A9E4-5C1C8E051206}"/>
              </a:ext>
            </a:extLst>
          </p:cNvPr>
          <p:cNvSpPr>
            <a:spLocks noGrp="1"/>
          </p:cNvSpPr>
          <p:nvPr>
            <p:ph type="dt" sz="half" idx="10"/>
          </p:nvPr>
        </p:nvSpPr>
        <p:spPr/>
        <p:txBody>
          <a:bodyPr/>
          <a:lstStyle>
            <a:lvl1pPr>
              <a:defRPr b="1" i="0">
                <a:latin typeface="Baloo Tamma 2" panose="03080502040302020200" pitchFamily="66" charset="77"/>
              </a:defRPr>
            </a:lvl1pPr>
          </a:lstStyle>
          <a:p>
            <a:fld id="{69CC1925-084D-9344-981C-2D996AB1868B}" type="datetime1">
              <a:rPr lang="en-US" smtClean="0"/>
              <a:pPr/>
              <a:t>5/5/21</a:t>
            </a:fld>
            <a:endParaRPr lang="en-US" dirty="0"/>
          </a:p>
        </p:txBody>
      </p:sp>
      <p:sp>
        <p:nvSpPr>
          <p:cNvPr id="5" name="Footer Placeholder 4">
            <a:extLst>
              <a:ext uri="{FF2B5EF4-FFF2-40B4-BE49-F238E27FC236}">
                <a16:creationId xmlns:a16="http://schemas.microsoft.com/office/drawing/2014/main" id="{1363F01F-43FE-9841-BD2A-6F25CACD61B3}"/>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BD6A0A98-8C0C-4346-993A-1B89E45BFEA0}"/>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7215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5369-F845-A149-BD6A-AF60BA1221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DC4A1-FE63-8042-B214-8437D9AD37EC}"/>
              </a:ext>
            </a:extLst>
          </p:cNvPr>
          <p:cNvSpPr>
            <a:spLocks noGrp="1"/>
          </p:cNvSpPr>
          <p:nvPr>
            <p:ph type="body" orient="vert" idx="1"/>
          </p:nvPr>
        </p:nvSpPr>
        <p:spPr/>
        <p:txBody>
          <a:bodyPr vert="eaVert"/>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98B64B1-B0A3-B748-AB9F-29EA0A4214D5}"/>
              </a:ext>
            </a:extLst>
          </p:cNvPr>
          <p:cNvSpPr>
            <a:spLocks noGrp="1"/>
          </p:cNvSpPr>
          <p:nvPr>
            <p:ph type="dt" sz="half" idx="10"/>
          </p:nvPr>
        </p:nvSpPr>
        <p:spPr/>
        <p:txBody>
          <a:bodyPr/>
          <a:lstStyle>
            <a:lvl1pPr>
              <a:defRPr b="1" i="0">
                <a:latin typeface="Baloo Tamma 2" panose="03080502040302020200" pitchFamily="66" charset="77"/>
              </a:defRPr>
            </a:lvl1pPr>
          </a:lstStyle>
          <a:p>
            <a:fld id="{D55D7B0C-97C5-0E4E-970E-8D583DD00EA7}" type="datetime1">
              <a:rPr lang="en-US" smtClean="0"/>
              <a:pPr/>
              <a:t>5/5/21</a:t>
            </a:fld>
            <a:endParaRPr lang="en-US" dirty="0"/>
          </a:p>
        </p:txBody>
      </p:sp>
      <p:sp>
        <p:nvSpPr>
          <p:cNvPr id="5" name="Footer Placeholder 4">
            <a:extLst>
              <a:ext uri="{FF2B5EF4-FFF2-40B4-BE49-F238E27FC236}">
                <a16:creationId xmlns:a16="http://schemas.microsoft.com/office/drawing/2014/main" id="{B301B419-CDEF-2D42-8D8B-6D1BDFE89CF8}"/>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9FEFE118-7424-8D4B-9E05-BFCE66491BBE}"/>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04320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0A93E9-03D6-274D-95E7-E17C4A4E8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B5367-20F3-824D-9418-11BDD9A2C70E}"/>
              </a:ext>
            </a:extLst>
          </p:cNvPr>
          <p:cNvSpPr>
            <a:spLocks noGrp="1"/>
          </p:cNvSpPr>
          <p:nvPr>
            <p:ph type="body" orient="vert" idx="1"/>
          </p:nvPr>
        </p:nvSpPr>
        <p:spPr>
          <a:xfrm>
            <a:off x="838200" y="365125"/>
            <a:ext cx="7734300" cy="5811838"/>
          </a:xfrm>
        </p:spPr>
        <p:txBody>
          <a:bodyPr vert="eaVert"/>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70AEA4A-DB74-5443-AD86-474BA4EFE8D6}"/>
              </a:ext>
            </a:extLst>
          </p:cNvPr>
          <p:cNvSpPr>
            <a:spLocks noGrp="1"/>
          </p:cNvSpPr>
          <p:nvPr>
            <p:ph type="dt" sz="half" idx="10"/>
          </p:nvPr>
        </p:nvSpPr>
        <p:spPr/>
        <p:txBody>
          <a:bodyPr/>
          <a:lstStyle>
            <a:lvl1pPr>
              <a:defRPr b="1" i="0">
                <a:latin typeface="Baloo Tamma 2" panose="03080502040302020200" pitchFamily="66" charset="77"/>
              </a:defRPr>
            </a:lvl1pPr>
          </a:lstStyle>
          <a:p>
            <a:fld id="{04520FD0-C8AF-4D47-AE53-78BCC7D0E87C}" type="datetime1">
              <a:rPr lang="en-US" smtClean="0"/>
              <a:pPr/>
              <a:t>5/5/21</a:t>
            </a:fld>
            <a:endParaRPr lang="en-US" dirty="0"/>
          </a:p>
        </p:txBody>
      </p:sp>
      <p:sp>
        <p:nvSpPr>
          <p:cNvPr id="5" name="Footer Placeholder 4">
            <a:extLst>
              <a:ext uri="{FF2B5EF4-FFF2-40B4-BE49-F238E27FC236}">
                <a16:creationId xmlns:a16="http://schemas.microsoft.com/office/drawing/2014/main" id="{48DF1222-7FBC-9F4A-BEE2-14969F1C5122}"/>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C443486B-37D0-0043-849F-1D7068A9B345}"/>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405397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0A61-B34B-E748-B175-AC4A3CBB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F9120-EA81-404F-8989-753AAB7B558B}"/>
              </a:ext>
            </a:extLst>
          </p:cNvPr>
          <p:cNvSpPr>
            <a:spLocks noGrp="1"/>
          </p:cNvSpPr>
          <p:nvPr>
            <p:ph idx="1"/>
          </p:nvPr>
        </p:nvSpPr>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681CA9F-EE43-AF4D-8CC8-9418B1F5B3DF}"/>
              </a:ext>
            </a:extLst>
          </p:cNvPr>
          <p:cNvSpPr>
            <a:spLocks noGrp="1"/>
          </p:cNvSpPr>
          <p:nvPr>
            <p:ph type="dt" sz="half" idx="10"/>
          </p:nvPr>
        </p:nvSpPr>
        <p:spPr/>
        <p:txBody>
          <a:bodyPr/>
          <a:lstStyle>
            <a:lvl1pPr>
              <a:defRPr b="1" i="0">
                <a:latin typeface="Baloo Tamma 2" panose="03080502040302020200" pitchFamily="66" charset="77"/>
              </a:defRPr>
            </a:lvl1pPr>
          </a:lstStyle>
          <a:p>
            <a:fld id="{92A44F09-9922-5646-9BFD-EDEEF3C41E58}" type="datetime1">
              <a:rPr lang="en-US" smtClean="0"/>
              <a:pPr/>
              <a:t>5/5/21</a:t>
            </a:fld>
            <a:endParaRPr lang="en-US" dirty="0"/>
          </a:p>
        </p:txBody>
      </p:sp>
      <p:sp>
        <p:nvSpPr>
          <p:cNvPr id="5" name="Footer Placeholder 4">
            <a:extLst>
              <a:ext uri="{FF2B5EF4-FFF2-40B4-BE49-F238E27FC236}">
                <a16:creationId xmlns:a16="http://schemas.microsoft.com/office/drawing/2014/main" id="{BB0BA785-54CC-A64A-8990-4A8486ACD89F}"/>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56215AC4-33B8-2A40-91C5-D0F54B9A030D}"/>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215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79BA-11E3-684B-9C3A-F9B181E36C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E45994-EBAF-6946-AB6B-D614D4607820}"/>
              </a:ext>
            </a:extLst>
          </p:cNvPr>
          <p:cNvSpPr>
            <a:spLocks noGrp="1"/>
          </p:cNvSpPr>
          <p:nvPr>
            <p:ph type="body" idx="1"/>
          </p:nvPr>
        </p:nvSpPr>
        <p:spPr>
          <a:xfrm>
            <a:off x="831850" y="4589463"/>
            <a:ext cx="10515600" cy="1500187"/>
          </a:xfrm>
        </p:spPr>
        <p:txBody>
          <a:bodyPr/>
          <a:lstStyle>
            <a:lvl1pPr marL="0" indent="0">
              <a:buNone/>
              <a:defRPr sz="2400" b="1" i="0">
                <a:solidFill>
                  <a:schemeClr val="tx1">
                    <a:tint val="75000"/>
                  </a:schemeClr>
                </a:solidFill>
                <a:latin typeface="Baloo Tamma 2" panose="03080502040302020200" pitchFamily="66"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226EBCA-2091-7F46-B374-878707941EB0}"/>
              </a:ext>
            </a:extLst>
          </p:cNvPr>
          <p:cNvSpPr>
            <a:spLocks noGrp="1"/>
          </p:cNvSpPr>
          <p:nvPr>
            <p:ph type="dt" sz="half" idx="10"/>
          </p:nvPr>
        </p:nvSpPr>
        <p:spPr/>
        <p:txBody>
          <a:bodyPr/>
          <a:lstStyle>
            <a:lvl1pPr>
              <a:defRPr b="1" i="0">
                <a:latin typeface="Baloo Tamma 2" panose="03080502040302020200" pitchFamily="66" charset="77"/>
              </a:defRPr>
            </a:lvl1pPr>
          </a:lstStyle>
          <a:p>
            <a:fld id="{DBFC52DF-72ED-944A-B3CB-589E0BB5C3D7}" type="datetime1">
              <a:rPr lang="en-US" smtClean="0"/>
              <a:pPr/>
              <a:t>5/5/21</a:t>
            </a:fld>
            <a:endParaRPr lang="en-US" dirty="0"/>
          </a:p>
        </p:txBody>
      </p:sp>
      <p:sp>
        <p:nvSpPr>
          <p:cNvPr id="5" name="Footer Placeholder 4">
            <a:extLst>
              <a:ext uri="{FF2B5EF4-FFF2-40B4-BE49-F238E27FC236}">
                <a16:creationId xmlns:a16="http://schemas.microsoft.com/office/drawing/2014/main" id="{D2144AD2-FD58-1842-8CDD-1417ECA073D3}"/>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7AF86FBC-EDA5-104C-96EA-9E2FC6CAE9AE}"/>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34369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EC79-CAB0-E84D-8FD5-94DAAD995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4E9E9-67B0-5646-A7DB-0B10CF66292D}"/>
              </a:ext>
            </a:extLst>
          </p:cNvPr>
          <p:cNvSpPr>
            <a:spLocks noGrp="1"/>
          </p:cNvSpPr>
          <p:nvPr>
            <p:ph sz="half" idx="1"/>
          </p:nvPr>
        </p:nvSpPr>
        <p:spPr>
          <a:xfrm>
            <a:off x="838200" y="1825625"/>
            <a:ext cx="5181600" cy="435133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F39A94B-CB1F-C346-92AC-70A9C95B4268}"/>
              </a:ext>
            </a:extLst>
          </p:cNvPr>
          <p:cNvSpPr>
            <a:spLocks noGrp="1"/>
          </p:cNvSpPr>
          <p:nvPr>
            <p:ph sz="half" idx="2"/>
          </p:nvPr>
        </p:nvSpPr>
        <p:spPr>
          <a:xfrm>
            <a:off x="6172200" y="1825625"/>
            <a:ext cx="5181600" cy="435133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61D9737-E06E-0640-8A5B-BCF4B7DEEBBE}"/>
              </a:ext>
            </a:extLst>
          </p:cNvPr>
          <p:cNvSpPr>
            <a:spLocks noGrp="1"/>
          </p:cNvSpPr>
          <p:nvPr>
            <p:ph type="dt" sz="half" idx="10"/>
          </p:nvPr>
        </p:nvSpPr>
        <p:spPr/>
        <p:txBody>
          <a:bodyPr/>
          <a:lstStyle>
            <a:lvl1pPr>
              <a:defRPr b="1" i="0">
                <a:latin typeface="Baloo Tamma 2" panose="03080502040302020200" pitchFamily="66" charset="77"/>
              </a:defRPr>
            </a:lvl1pPr>
          </a:lstStyle>
          <a:p>
            <a:fld id="{14539E8C-6D32-434E-B491-5609CACF6E0F}" type="datetime1">
              <a:rPr lang="en-US" smtClean="0"/>
              <a:pPr/>
              <a:t>5/5/21</a:t>
            </a:fld>
            <a:endParaRPr lang="en-US" dirty="0"/>
          </a:p>
        </p:txBody>
      </p:sp>
      <p:sp>
        <p:nvSpPr>
          <p:cNvPr id="6" name="Footer Placeholder 5">
            <a:extLst>
              <a:ext uri="{FF2B5EF4-FFF2-40B4-BE49-F238E27FC236}">
                <a16:creationId xmlns:a16="http://schemas.microsoft.com/office/drawing/2014/main" id="{F897869F-25B8-D54F-B36C-DA8956D79E3E}"/>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68A1D374-18B0-0A4C-8E85-CACDCA825136}"/>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22728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C30A-7008-E344-B9C9-5425A56BA7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55165-7825-AF4C-8856-5E50D958BE1A}"/>
              </a:ext>
            </a:extLst>
          </p:cNvPr>
          <p:cNvSpPr>
            <a:spLocks noGrp="1"/>
          </p:cNvSpPr>
          <p:nvPr>
            <p:ph type="body" idx="1"/>
          </p:nvPr>
        </p:nvSpPr>
        <p:spPr>
          <a:xfrm>
            <a:off x="839788" y="1681163"/>
            <a:ext cx="5157787" cy="823912"/>
          </a:xfrm>
        </p:spPr>
        <p:txBody>
          <a:bodyPr anchor="b"/>
          <a:lstStyle>
            <a:lvl1pPr marL="0" indent="0">
              <a:buNone/>
              <a:defRPr sz="2400" b="1" i="0">
                <a:latin typeface="Baloo Tamma 2" panose="03080502040302020200" pitchFamily="66"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BBE01DE-5B96-684A-9DFA-A1BBC4C3D3C5}"/>
              </a:ext>
            </a:extLst>
          </p:cNvPr>
          <p:cNvSpPr>
            <a:spLocks noGrp="1"/>
          </p:cNvSpPr>
          <p:nvPr>
            <p:ph sz="half" idx="2"/>
          </p:nvPr>
        </p:nvSpPr>
        <p:spPr>
          <a:xfrm>
            <a:off x="839788" y="2505075"/>
            <a:ext cx="5157787" cy="368458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50E6BC8-664D-7347-85F1-B1D49E8CE1C1}"/>
              </a:ext>
            </a:extLst>
          </p:cNvPr>
          <p:cNvSpPr>
            <a:spLocks noGrp="1"/>
          </p:cNvSpPr>
          <p:nvPr>
            <p:ph type="body" sz="quarter" idx="3"/>
          </p:nvPr>
        </p:nvSpPr>
        <p:spPr>
          <a:xfrm>
            <a:off x="6172200" y="1681163"/>
            <a:ext cx="5183188" cy="823912"/>
          </a:xfrm>
        </p:spPr>
        <p:txBody>
          <a:bodyPr anchor="b"/>
          <a:lstStyle>
            <a:lvl1pPr marL="0" indent="0">
              <a:buNone/>
              <a:defRPr sz="2400" b="1" i="0">
                <a:latin typeface="Baloo Tamma 2" panose="03080502040302020200" pitchFamily="66"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A880D08-C1BB-724B-A9EE-4E16E21B350F}"/>
              </a:ext>
            </a:extLst>
          </p:cNvPr>
          <p:cNvSpPr>
            <a:spLocks noGrp="1"/>
          </p:cNvSpPr>
          <p:nvPr>
            <p:ph sz="quarter" idx="4"/>
          </p:nvPr>
        </p:nvSpPr>
        <p:spPr>
          <a:xfrm>
            <a:off x="6172200" y="2505075"/>
            <a:ext cx="5183188" cy="3684588"/>
          </a:xfrm>
        </p:spPr>
        <p:txBody>
          <a:bodyPr/>
          <a:lstStyle>
            <a:lvl1pPr>
              <a:defRPr b="1" i="0">
                <a:latin typeface="Baloo Tamma 2" panose="03080502040302020200" pitchFamily="66" charset="77"/>
              </a:defRPr>
            </a:lvl1pPr>
            <a:lvl2pPr>
              <a:defRPr b="1" i="0">
                <a:latin typeface="Baloo Tamma 2" panose="03080502040302020200" pitchFamily="66" charset="77"/>
              </a:defRPr>
            </a:lvl2pPr>
            <a:lvl3pPr>
              <a:defRPr b="1" i="0">
                <a:latin typeface="Baloo Tamma 2" panose="03080502040302020200" pitchFamily="66" charset="77"/>
              </a:defRPr>
            </a:lvl3pPr>
            <a:lvl4pPr>
              <a:defRPr b="1" i="0">
                <a:latin typeface="Baloo Tamma 2" panose="03080502040302020200" pitchFamily="66" charset="77"/>
              </a:defRPr>
            </a:lvl4pPr>
            <a:lvl5pPr>
              <a:defRPr b="1" i="0">
                <a:latin typeface="Baloo Tamma 2" panose="03080502040302020200" pitchFamily="66"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C2AB076-ADB0-FF41-AE7E-904F036F94C2}"/>
              </a:ext>
            </a:extLst>
          </p:cNvPr>
          <p:cNvSpPr>
            <a:spLocks noGrp="1"/>
          </p:cNvSpPr>
          <p:nvPr>
            <p:ph type="dt" sz="half" idx="10"/>
          </p:nvPr>
        </p:nvSpPr>
        <p:spPr/>
        <p:txBody>
          <a:bodyPr/>
          <a:lstStyle>
            <a:lvl1pPr>
              <a:defRPr b="1" i="0">
                <a:latin typeface="Baloo Tamma 2" panose="03080502040302020200" pitchFamily="66" charset="77"/>
              </a:defRPr>
            </a:lvl1pPr>
          </a:lstStyle>
          <a:p>
            <a:fld id="{EA6A89C6-A7EF-FA48-A532-D25D4157FB7C}" type="datetime1">
              <a:rPr lang="en-US" smtClean="0"/>
              <a:pPr/>
              <a:t>5/5/21</a:t>
            </a:fld>
            <a:endParaRPr lang="en-US" dirty="0"/>
          </a:p>
        </p:txBody>
      </p:sp>
      <p:sp>
        <p:nvSpPr>
          <p:cNvPr id="8" name="Footer Placeholder 7">
            <a:extLst>
              <a:ext uri="{FF2B5EF4-FFF2-40B4-BE49-F238E27FC236}">
                <a16:creationId xmlns:a16="http://schemas.microsoft.com/office/drawing/2014/main" id="{0B70ADB4-D545-8A41-9AE9-A64834BAEC80}"/>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9" name="Slide Number Placeholder 8">
            <a:extLst>
              <a:ext uri="{FF2B5EF4-FFF2-40B4-BE49-F238E27FC236}">
                <a16:creationId xmlns:a16="http://schemas.microsoft.com/office/drawing/2014/main" id="{11468238-CD1A-A24E-90A8-D83DE65E2675}"/>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28339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D92-16BA-5C4B-8495-2EEC065222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00618-B311-2E42-AE8A-1530534AB22C}"/>
              </a:ext>
            </a:extLst>
          </p:cNvPr>
          <p:cNvSpPr>
            <a:spLocks noGrp="1"/>
          </p:cNvSpPr>
          <p:nvPr>
            <p:ph type="dt" sz="half" idx="10"/>
          </p:nvPr>
        </p:nvSpPr>
        <p:spPr/>
        <p:txBody>
          <a:bodyPr/>
          <a:lstStyle>
            <a:lvl1pPr>
              <a:defRPr b="1" i="0">
                <a:latin typeface="Baloo Tamma 2" panose="03080502040302020200" pitchFamily="66" charset="77"/>
              </a:defRPr>
            </a:lvl1pPr>
          </a:lstStyle>
          <a:p>
            <a:fld id="{E3CCE72F-CF8C-E643-A047-89CE710B7B2B}" type="datetime1">
              <a:rPr lang="en-US" smtClean="0"/>
              <a:pPr/>
              <a:t>5/5/21</a:t>
            </a:fld>
            <a:endParaRPr lang="en-US" dirty="0"/>
          </a:p>
        </p:txBody>
      </p:sp>
      <p:sp>
        <p:nvSpPr>
          <p:cNvPr id="4" name="Footer Placeholder 3">
            <a:extLst>
              <a:ext uri="{FF2B5EF4-FFF2-40B4-BE49-F238E27FC236}">
                <a16:creationId xmlns:a16="http://schemas.microsoft.com/office/drawing/2014/main" id="{CC45B05A-F87D-1B43-A70E-0E93C5F3636A}"/>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5" name="Slide Number Placeholder 4">
            <a:extLst>
              <a:ext uri="{FF2B5EF4-FFF2-40B4-BE49-F238E27FC236}">
                <a16:creationId xmlns:a16="http://schemas.microsoft.com/office/drawing/2014/main" id="{F56ED2CA-86D9-E04F-8A1D-25E1E453EA31}"/>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144138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15010-4D16-3F45-BF2B-081D1EC665EC}"/>
              </a:ext>
            </a:extLst>
          </p:cNvPr>
          <p:cNvSpPr>
            <a:spLocks noGrp="1"/>
          </p:cNvSpPr>
          <p:nvPr>
            <p:ph type="dt" sz="half" idx="10"/>
          </p:nvPr>
        </p:nvSpPr>
        <p:spPr/>
        <p:txBody>
          <a:bodyPr/>
          <a:lstStyle>
            <a:lvl1pPr>
              <a:defRPr b="1" i="0">
                <a:latin typeface="Baloo Tamma 2" panose="03080502040302020200" pitchFamily="66" charset="77"/>
              </a:defRPr>
            </a:lvl1pPr>
          </a:lstStyle>
          <a:p>
            <a:fld id="{FD64A5CA-B1B6-CE44-8907-C1E7E86D33A5}" type="datetime1">
              <a:rPr lang="en-US" smtClean="0"/>
              <a:pPr/>
              <a:t>5/5/21</a:t>
            </a:fld>
            <a:endParaRPr lang="en-US" dirty="0"/>
          </a:p>
        </p:txBody>
      </p:sp>
      <p:sp>
        <p:nvSpPr>
          <p:cNvPr id="3" name="Footer Placeholder 2">
            <a:extLst>
              <a:ext uri="{FF2B5EF4-FFF2-40B4-BE49-F238E27FC236}">
                <a16:creationId xmlns:a16="http://schemas.microsoft.com/office/drawing/2014/main" id="{97FBFDB4-1493-5744-A3EC-D9720DEF60E4}"/>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4" name="Slide Number Placeholder 3">
            <a:extLst>
              <a:ext uri="{FF2B5EF4-FFF2-40B4-BE49-F238E27FC236}">
                <a16:creationId xmlns:a16="http://schemas.microsoft.com/office/drawing/2014/main" id="{6A1069CA-7BA0-4E4F-B274-F4723603BE38}"/>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8524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59C6-DE1E-7947-92E4-57E6D8278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DE154-E8FA-9D40-AA6B-B94379DE7CB3}"/>
              </a:ext>
            </a:extLst>
          </p:cNvPr>
          <p:cNvSpPr>
            <a:spLocks noGrp="1"/>
          </p:cNvSpPr>
          <p:nvPr>
            <p:ph idx="1"/>
          </p:nvPr>
        </p:nvSpPr>
        <p:spPr>
          <a:xfrm>
            <a:off x="5183188" y="987425"/>
            <a:ext cx="6172200" cy="4873625"/>
          </a:xfrm>
        </p:spPr>
        <p:txBody>
          <a:bodyPr/>
          <a:lstStyle>
            <a:lvl1pPr>
              <a:defRPr sz="3200" b="1" i="0">
                <a:latin typeface="Baloo Tamma 2" panose="03080502040302020200" pitchFamily="66" charset="77"/>
              </a:defRPr>
            </a:lvl1pPr>
            <a:lvl2pPr>
              <a:defRPr sz="2800" b="1" i="0">
                <a:latin typeface="Baloo Tamma 2" panose="03080502040302020200" pitchFamily="66" charset="77"/>
              </a:defRPr>
            </a:lvl2pPr>
            <a:lvl3pPr>
              <a:defRPr sz="2400" b="1" i="0">
                <a:latin typeface="Baloo Tamma 2" panose="03080502040302020200" pitchFamily="66" charset="77"/>
              </a:defRPr>
            </a:lvl3pPr>
            <a:lvl4pPr>
              <a:defRPr sz="2000" b="1" i="0">
                <a:latin typeface="Baloo Tamma 2" panose="03080502040302020200" pitchFamily="66" charset="77"/>
              </a:defRPr>
            </a:lvl4pPr>
            <a:lvl5pPr>
              <a:defRPr sz="2000" b="1" i="0">
                <a:latin typeface="Baloo Tamma 2" panose="03080502040302020200" pitchFamily="66" charset="77"/>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8A75AAA-2C75-9041-AFD9-2B655C62736C}"/>
              </a:ext>
            </a:extLst>
          </p:cNvPr>
          <p:cNvSpPr>
            <a:spLocks noGrp="1"/>
          </p:cNvSpPr>
          <p:nvPr>
            <p:ph type="body" sz="half" idx="2"/>
          </p:nvPr>
        </p:nvSpPr>
        <p:spPr>
          <a:xfrm>
            <a:off x="839788" y="2057400"/>
            <a:ext cx="3932237" cy="3811588"/>
          </a:xfrm>
        </p:spPr>
        <p:txBody>
          <a:bodyPr/>
          <a:lstStyle>
            <a:lvl1pPr marL="0" indent="0">
              <a:buNone/>
              <a:defRPr sz="1600" b="1" i="0">
                <a:latin typeface="Baloo Tamma 2" panose="03080502040302020200" pitchFamily="66"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F91C976-2CCE-A04C-BEA9-EDC6E317B9E5}"/>
              </a:ext>
            </a:extLst>
          </p:cNvPr>
          <p:cNvSpPr>
            <a:spLocks noGrp="1"/>
          </p:cNvSpPr>
          <p:nvPr>
            <p:ph type="dt" sz="half" idx="10"/>
          </p:nvPr>
        </p:nvSpPr>
        <p:spPr/>
        <p:txBody>
          <a:bodyPr/>
          <a:lstStyle>
            <a:lvl1pPr>
              <a:defRPr b="1" i="0">
                <a:latin typeface="Baloo Tamma 2" panose="03080502040302020200" pitchFamily="66" charset="77"/>
              </a:defRPr>
            </a:lvl1pPr>
          </a:lstStyle>
          <a:p>
            <a:fld id="{DADE9F6E-DB18-314E-BF1D-0323DF04AECF}" type="datetime1">
              <a:rPr lang="en-US" smtClean="0"/>
              <a:pPr/>
              <a:t>5/5/21</a:t>
            </a:fld>
            <a:endParaRPr lang="en-US" dirty="0"/>
          </a:p>
        </p:txBody>
      </p:sp>
      <p:sp>
        <p:nvSpPr>
          <p:cNvPr id="6" name="Footer Placeholder 5">
            <a:extLst>
              <a:ext uri="{FF2B5EF4-FFF2-40B4-BE49-F238E27FC236}">
                <a16:creationId xmlns:a16="http://schemas.microsoft.com/office/drawing/2014/main" id="{385D92F8-E430-3B40-BE95-17E1A7652C86}"/>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D9F1FCFC-1625-AE48-8210-3A25D1DE177A}"/>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419129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25EC-F5F4-5E46-A227-770712F83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9D444-2BD3-D54D-826F-E191FE41142E}"/>
              </a:ext>
            </a:extLst>
          </p:cNvPr>
          <p:cNvSpPr>
            <a:spLocks noGrp="1"/>
          </p:cNvSpPr>
          <p:nvPr>
            <p:ph type="pic" idx="1"/>
          </p:nvPr>
        </p:nvSpPr>
        <p:spPr>
          <a:xfrm>
            <a:off x="5183188" y="987425"/>
            <a:ext cx="6172200" cy="4873625"/>
          </a:xfrm>
        </p:spPr>
        <p:txBody>
          <a:bodyPr/>
          <a:lstStyle>
            <a:lvl1pPr marL="0" indent="0">
              <a:buNone/>
              <a:defRPr sz="3200" b="1" i="0">
                <a:latin typeface="Baloo Tamma 2" panose="03080502040302020200" pitchFamily="66"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CA8381A-7202-7545-8200-7788C0C3048C}"/>
              </a:ext>
            </a:extLst>
          </p:cNvPr>
          <p:cNvSpPr>
            <a:spLocks noGrp="1"/>
          </p:cNvSpPr>
          <p:nvPr>
            <p:ph type="body" sz="half" idx="2"/>
          </p:nvPr>
        </p:nvSpPr>
        <p:spPr>
          <a:xfrm>
            <a:off x="839788" y="2057400"/>
            <a:ext cx="3932237" cy="3811588"/>
          </a:xfrm>
        </p:spPr>
        <p:txBody>
          <a:bodyPr/>
          <a:lstStyle>
            <a:lvl1pPr marL="0" indent="0">
              <a:buNone/>
              <a:defRPr sz="1600" b="1" i="0">
                <a:latin typeface="Baloo Tamma 2" panose="03080502040302020200" pitchFamily="66"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D082213-226C-DB4C-9A07-1AE7DD109DED}"/>
              </a:ext>
            </a:extLst>
          </p:cNvPr>
          <p:cNvSpPr>
            <a:spLocks noGrp="1"/>
          </p:cNvSpPr>
          <p:nvPr>
            <p:ph type="dt" sz="half" idx="10"/>
          </p:nvPr>
        </p:nvSpPr>
        <p:spPr/>
        <p:txBody>
          <a:bodyPr/>
          <a:lstStyle>
            <a:lvl1pPr>
              <a:defRPr b="1" i="0">
                <a:latin typeface="Baloo Tamma 2" panose="03080502040302020200" pitchFamily="66" charset="77"/>
              </a:defRPr>
            </a:lvl1pPr>
          </a:lstStyle>
          <a:p>
            <a:fld id="{ACAD91C7-3B5F-314B-9EEF-32BB44AF2754}" type="datetime1">
              <a:rPr lang="en-US" smtClean="0"/>
              <a:pPr/>
              <a:t>5/5/21</a:t>
            </a:fld>
            <a:endParaRPr lang="en-US" dirty="0"/>
          </a:p>
        </p:txBody>
      </p:sp>
      <p:sp>
        <p:nvSpPr>
          <p:cNvPr id="6" name="Footer Placeholder 5">
            <a:extLst>
              <a:ext uri="{FF2B5EF4-FFF2-40B4-BE49-F238E27FC236}">
                <a16:creationId xmlns:a16="http://schemas.microsoft.com/office/drawing/2014/main" id="{9E2545D6-CF4C-DC49-98FF-7AC49D74506C}"/>
              </a:ext>
            </a:extLst>
          </p:cNvPr>
          <p:cNvSpPr>
            <a:spLocks noGrp="1"/>
          </p:cNvSpPr>
          <p:nvPr>
            <p:ph type="ftr" sz="quarter" idx="11"/>
          </p:nvPr>
        </p:nvSpPr>
        <p:spPr/>
        <p:txBody>
          <a:bodyPr/>
          <a:lstStyle>
            <a:lvl1pPr>
              <a:defRPr b="1" i="0">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7" name="Slide Number Placeholder 6">
            <a:extLst>
              <a:ext uri="{FF2B5EF4-FFF2-40B4-BE49-F238E27FC236}">
                <a16:creationId xmlns:a16="http://schemas.microsoft.com/office/drawing/2014/main" id="{6B05F539-40AD-4243-8B01-90A77A2425AC}"/>
              </a:ext>
            </a:extLst>
          </p:cNvPr>
          <p:cNvSpPr>
            <a:spLocks noGrp="1"/>
          </p:cNvSpPr>
          <p:nvPr>
            <p:ph type="sldNum" sz="quarter" idx="12"/>
          </p:nvPr>
        </p:nvSpPr>
        <p:spPr/>
        <p:txBody>
          <a:bodyPr/>
          <a:lstStyle>
            <a:lvl1pPr>
              <a:defRPr b="1" i="0">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35476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381D7-972F-C849-8E21-1D3E807427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4CA448-624F-E844-B8A9-6DDF1B842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72E430-24D3-BC4D-9088-F78F8891E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Baloo Tamma 2" panose="03080502040302020200" pitchFamily="66" charset="77"/>
              </a:defRPr>
            </a:lvl1pPr>
          </a:lstStyle>
          <a:p>
            <a:fld id="{D71573B4-EAA8-A648-95AC-3E8A2D5B6F40}" type="datetime1">
              <a:rPr lang="en-US" smtClean="0"/>
              <a:pPr/>
              <a:t>5/5/21</a:t>
            </a:fld>
            <a:endParaRPr lang="en-US" dirty="0"/>
          </a:p>
        </p:txBody>
      </p:sp>
      <p:sp>
        <p:nvSpPr>
          <p:cNvPr id="5" name="Footer Placeholder 4">
            <a:extLst>
              <a:ext uri="{FF2B5EF4-FFF2-40B4-BE49-F238E27FC236}">
                <a16:creationId xmlns:a16="http://schemas.microsoft.com/office/drawing/2014/main" id="{2D9CB629-A8EC-D541-B1DF-D26058FA1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Baloo Tamma 2" panose="03080502040302020200" pitchFamily="66" charset="77"/>
              </a:defRPr>
            </a:lvl1pPr>
          </a:lstStyle>
          <a:p>
            <a:r>
              <a:rPr lang="en-US" dirty="0"/>
              <a:t>1 https://</a:t>
            </a:r>
            <a:r>
              <a:rPr lang="en-US" dirty="0" err="1"/>
              <a:t>javelina.co</a:t>
            </a:r>
            <a:r>
              <a:rPr lang="en-US" dirty="0"/>
              <a:t>/avocados-became-popular/</a:t>
            </a:r>
          </a:p>
        </p:txBody>
      </p:sp>
      <p:sp>
        <p:nvSpPr>
          <p:cNvPr id="6" name="Slide Number Placeholder 5">
            <a:extLst>
              <a:ext uri="{FF2B5EF4-FFF2-40B4-BE49-F238E27FC236}">
                <a16:creationId xmlns:a16="http://schemas.microsoft.com/office/drawing/2014/main" id="{B452478D-019F-3A4A-894C-208E40A1C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Baloo Tamma 2" panose="030805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30467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Baloo Tamma 2" panose="03080502040302020200"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Baloo Tamma 2" panose="03080502040302020200"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Baloo Tamma 2" panose="03080502040302020200"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Baloo Tamma 2" panose="03080502040302020200"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Baloo Tamma 2" panose="03080502040302020200"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ado-rice-data.herokuapp.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technologyreview.com/2021/01/05/1015754/avocado-armchair-future-ai-openai-deep-learning-nlp-gpt3-computer-vision-common-sense/" TargetMode="External"/><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hassavocadoboard.com/" TargetMode="External"/><Relationship Id="rId2" Type="http://schemas.openxmlformats.org/officeDocument/2006/relationships/hyperlink" Target="https://www.kaggle.com/neuromusic/avocado-prices" TargetMode="Externa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www.kaggle.com/neuromusi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8" name="Picture 107" descr="Icon&#10;&#10;Description automatically generated with low confidence">
            <a:extLst>
              <a:ext uri="{FF2B5EF4-FFF2-40B4-BE49-F238E27FC236}">
                <a16:creationId xmlns:a16="http://schemas.microsoft.com/office/drawing/2014/main" id="{A2F538BA-5782-3046-AD6B-69AC52E3A483}"/>
              </a:ext>
            </a:extLst>
          </p:cNvPr>
          <p:cNvPicPr>
            <a:picLocks noChangeAspect="1"/>
          </p:cNvPicPr>
          <p:nvPr/>
        </p:nvPicPr>
        <p:blipFill>
          <a:blip r:embed="rId3"/>
          <a:srcRect/>
          <a:stretch>
            <a:fillRect/>
          </a:stretch>
        </p:blipFill>
        <p:spPr>
          <a:xfrm>
            <a:off x="565148" y="1276350"/>
            <a:ext cx="3657600" cy="3594100"/>
          </a:xfrm>
          <a:custGeom>
            <a:avLst/>
            <a:gdLst>
              <a:gd name="connsiteX0" fmla="*/ 599029 w 3657600"/>
              <a:gd name="connsiteY0" fmla="*/ 0 h 3594100"/>
              <a:gd name="connsiteX1" fmla="*/ 3058571 w 3657600"/>
              <a:gd name="connsiteY1" fmla="*/ 0 h 3594100"/>
              <a:gd name="connsiteX2" fmla="*/ 3657600 w 3657600"/>
              <a:gd name="connsiteY2" fmla="*/ 599029 h 3594100"/>
              <a:gd name="connsiteX3" fmla="*/ 3657600 w 3657600"/>
              <a:gd name="connsiteY3" fmla="*/ 2995071 h 3594100"/>
              <a:gd name="connsiteX4" fmla="*/ 3058571 w 3657600"/>
              <a:gd name="connsiteY4" fmla="*/ 3594100 h 3594100"/>
              <a:gd name="connsiteX5" fmla="*/ 599029 w 3657600"/>
              <a:gd name="connsiteY5" fmla="*/ 3594100 h 3594100"/>
              <a:gd name="connsiteX6" fmla="*/ 0 w 3657600"/>
              <a:gd name="connsiteY6" fmla="*/ 2995071 h 3594100"/>
              <a:gd name="connsiteX7" fmla="*/ 0 w 3657600"/>
              <a:gd name="connsiteY7" fmla="*/ 599029 h 3594100"/>
              <a:gd name="connsiteX8" fmla="*/ 599029 w 3657600"/>
              <a:gd name="connsiteY8"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3594100">
                <a:moveTo>
                  <a:pt x="599029" y="0"/>
                </a:moveTo>
                <a:lnTo>
                  <a:pt x="3058571" y="0"/>
                </a:lnTo>
                <a:cubicBezTo>
                  <a:pt x="3389406" y="0"/>
                  <a:pt x="3657600" y="268194"/>
                  <a:pt x="3657600" y="599029"/>
                </a:cubicBezTo>
                <a:lnTo>
                  <a:pt x="3657600" y="2995071"/>
                </a:lnTo>
                <a:cubicBezTo>
                  <a:pt x="3657600" y="3325906"/>
                  <a:pt x="3389406" y="3594100"/>
                  <a:pt x="3058571" y="3594100"/>
                </a:cubicBezTo>
                <a:lnTo>
                  <a:pt x="599029" y="3594100"/>
                </a:lnTo>
                <a:cubicBezTo>
                  <a:pt x="268194" y="3594100"/>
                  <a:pt x="0" y="3325906"/>
                  <a:pt x="0" y="2995071"/>
                </a:cubicBezTo>
                <a:lnTo>
                  <a:pt x="0" y="599029"/>
                </a:lnTo>
                <a:cubicBezTo>
                  <a:pt x="0" y="268194"/>
                  <a:pt x="268194" y="0"/>
                  <a:pt x="599029" y="0"/>
                </a:cubicBezTo>
                <a:close/>
              </a:path>
            </a:pathLst>
          </a:custGeom>
        </p:spPr>
      </p:pic>
      <p:pic>
        <p:nvPicPr>
          <p:cNvPr id="7" name="Picture 6" descr="Logo&#10;&#10;Description automatically generated">
            <a:extLst>
              <a:ext uri="{FF2B5EF4-FFF2-40B4-BE49-F238E27FC236}">
                <a16:creationId xmlns:a16="http://schemas.microsoft.com/office/drawing/2014/main" id="{F091C70B-47AF-274A-AA18-405402183FC3}"/>
              </a:ext>
            </a:extLst>
          </p:cNvPr>
          <p:cNvPicPr>
            <a:picLocks noChangeAspect="1"/>
          </p:cNvPicPr>
          <p:nvPr/>
        </p:nvPicPr>
        <p:blipFill>
          <a:blip r:embed="rId4"/>
          <a:stretch>
            <a:fillRect/>
          </a:stretch>
        </p:blipFill>
        <p:spPr>
          <a:xfrm>
            <a:off x="4279904" y="2278022"/>
            <a:ext cx="7378700" cy="2301955"/>
          </a:xfrm>
          <a:prstGeom prst="rect">
            <a:avLst/>
          </a:prstGeom>
        </p:spPr>
      </p:pic>
      <p:sp>
        <p:nvSpPr>
          <p:cNvPr id="3" name="Subtitle 2">
            <a:extLst>
              <a:ext uri="{FF2B5EF4-FFF2-40B4-BE49-F238E27FC236}">
                <a16:creationId xmlns:a16="http://schemas.microsoft.com/office/drawing/2014/main" id="{A1199E9B-105A-C74C-9908-632A1B073D78}"/>
              </a:ext>
            </a:extLst>
          </p:cNvPr>
          <p:cNvSpPr>
            <a:spLocks noGrp="1"/>
          </p:cNvSpPr>
          <p:nvPr>
            <p:ph type="subTitle" idx="1"/>
          </p:nvPr>
        </p:nvSpPr>
        <p:spPr>
          <a:xfrm>
            <a:off x="177105" y="4870450"/>
            <a:ext cx="4433686" cy="488374"/>
          </a:xfrm>
        </p:spPr>
        <p:txBody>
          <a:bodyPr>
            <a:normAutofit/>
          </a:bodyPr>
          <a:lstStyle/>
          <a:p>
            <a:r>
              <a:rPr lang="en-US" sz="1200" dirty="0">
                <a:solidFill>
                  <a:srgbClr val="9E5A36"/>
                </a:solidFill>
                <a:cs typeface="Baloo Tamma 2" panose="03080502040302020200" pitchFamily="66" charset="77"/>
                <a:hlinkClick r:id="rId5">
                  <a:extLst>
                    <a:ext uri="{A12FA001-AC4F-418D-AE19-62706E023703}">
                      <ahyp:hlinkClr xmlns:ahyp="http://schemas.microsoft.com/office/drawing/2018/hyperlinkcolor" val="tx"/>
                    </a:ext>
                  </a:extLst>
                </a:hlinkClick>
              </a:rPr>
              <a:t>https://cado-rice-data.herokuapp.com/</a:t>
            </a:r>
            <a:endParaRPr lang="en-US" sz="1200" dirty="0">
              <a:solidFill>
                <a:srgbClr val="9E5A36"/>
              </a:solidFill>
              <a:cs typeface="Baloo Tamma 2" panose="03080502040302020200" pitchFamily="66" charset="77"/>
            </a:endParaRPr>
          </a:p>
        </p:txBody>
      </p:sp>
      <p:sp>
        <p:nvSpPr>
          <p:cNvPr id="110" name="Subtitle 2">
            <a:extLst>
              <a:ext uri="{FF2B5EF4-FFF2-40B4-BE49-F238E27FC236}">
                <a16:creationId xmlns:a16="http://schemas.microsoft.com/office/drawing/2014/main" id="{45A0D62A-45DD-7648-B9AF-33AC6F0D491F}"/>
              </a:ext>
            </a:extLst>
          </p:cNvPr>
          <p:cNvSpPr txBox="1">
            <a:spLocks/>
          </p:cNvSpPr>
          <p:nvPr/>
        </p:nvSpPr>
        <p:spPr>
          <a:xfrm>
            <a:off x="7073904" y="3453112"/>
            <a:ext cx="5769137" cy="635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Baloo Tamma" panose="03080902040302020200" pitchFamily="66"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Baloo Tamma" panose="03080902040302020200" pitchFamily="66"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Baloo Tamma" panose="03080902040302020200" pitchFamily="66"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solidFill>
                  <a:srgbClr val="748A32"/>
                </a:solidFill>
                <a:latin typeface="Baloo Tamma 2" panose="03080502040302020200" pitchFamily="66" charset="77"/>
                <a:cs typeface="Baloo Tamma 2" panose="03080502040302020200" pitchFamily="66" charset="77"/>
              </a:rPr>
              <a:t>COOL AVOCADO DATA OBSERVATIONS</a:t>
            </a:r>
          </a:p>
        </p:txBody>
      </p:sp>
    </p:spTree>
    <p:extLst>
      <p:ext uri="{BB962C8B-B14F-4D97-AF65-F5344CB8AC3E}">
        <p14:creationId xmlns:p14="http://schemas.microsoft.com/office/powerpoint/2010/main" val="6617316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12515" y="283900"/>
            <a:ext cx="8012112" cy="889000"/>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Machine Learning</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12515" y="1260836"/>
            <a:ext cx="6760378" cy="4746425"/>
          </a:xfrm>
        </p:spPr>
        <p:txBody>
          <a:bodyPr>
            <a:normAutofit/>
          </a:bodyPr>
          <a:lstStyle/>
          <a:p>
            <a:pPr marL="342900" indent="-342900">
              <a:lnSpc>
                <a:spcPct val="150000"/>
              </a:lnSpc>
              <a:buFont typeface="Arial" panose="020B0604020202020204" pitchFamily="34" charset="0"/>
              <a:buChar char="•"/>
            </a:pPr>
            <a:r>
              <a:rPr lang="en-US" sz="2000" dirty="0">
                <a:solidFill>
                  <a:srgbClr val="748A32"/>
                </a:solidFill>
                <a:cs typeface="Baloo Tamma 2" panose="03080502040302020200" pitchFamily="66" charset="77"/>
              </a:rPr>
              <a:t>We found that the most significant variables in the regression were volume of avocados.</a:t>
            </a:r>
          </a:p>
          <a:p>
            <a:pPr marL="342900" indent="-342900">
              <a:lnSpc>
                <a:spcPct val="150000"/>
              </a:lnSpc>
              <a:buFont typeface="Arial" panose="020B0604020202020204" pitchFamily="34" charset="0"/>
              <a:buChar char="•"/>
            </a:pPr>
            <a:r>
              <a:rPr lang="en-US" sz="2000" dirty="0">
                <a:solidFill>
                  <a:srgbClr val="748A32"/>
                </a:solidFill>
                <a:cs typeface="Baloo Tamma 2" panose="03080502040302020200" pitchFamily="66" charset="77"/>
              </a:rPr>
              <a:t>Each region and year seem to have a significant effect on the model. Prices do not just follow a trend, but a geographical pattern as well.</a:t>
            </a:r>
          </a:p>
          <a:p>
            <a:endParaRPr lang="en-US" dirty="0"/>
          </a:p>
        </p:txBody>
      </p:sp>
      <p:pic>
        <p:nvPicPr>
          <p:cNvPr id="31" name="Picture 30" descr="A close-up of some fruit&#10;&#10;Description automatically generated with medium confidence">
            <a:extLst>
              <a:ext uri="{FF2B5EF4-FFF2-40B4-BE49-F238E27FC236}">
                <a16:creationId xmlns:a16="http://schemas.microsoft.com/office/drawing/2014/main" id="{D4B8C932-4A24-1B40-8514-120F805555DB}"/>
              </a:ext>
            </a:extLst>
          </p:cNvPr>
          <p:cNvPicPr>
            <a:picLocks noChangeAspect="1"/>
          </p:cNvPicPr>
          <p:nvPr/>
        </p:nvPicPr>
        <p:blipFill>
          <a:blip r:embed="rId3"/>
          <a:stretch>
            <a:fillRect/>
          </a:stretch>
        </p:blipFill>
        <p:spPr>
          <a:xfrm>
            <a:off x="6832117" y="728400"/>
            <a:ext cx="5174689" cy="5174689"/>
          </a:xfrm>
          <a:prstGeom prst="rect">
            <a:avLst/>
          </a:prstGeom>
        </p:spPr>
      </p:pic>
    </p:spTree>
    <p:extLst>
      <p:ext uri="{BB962C8B-B14F-4D97-AF65-F5344CB8AC3E}">
        <p14:creationId xmlns:p14="http://schemas.microsoft.com/office/powerpoint/2010/main" val="39373038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77826" y="570998"/>
            <a:ext cx="8012112" cy="889000"/>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Machine Learning Deployment</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77826" y="1318710"/>
            <a:ext cx="6103997" cy="5834445"/>
          </a:xfrm>
        </p:spPr>
        <p:txBody>
          <a:bodyPr>
            <a:normAutofit/>
          </a:bodyPr>
          <a:lstStyle/>
          <a:p>
            <a:pPr marL="342900" indent="-342900">
              <a:lnSpc>
                <a:spcPct val="150000"/>
              </a:lnSpc>
              <a:buFont typeface="Arial" panose="020B0604020202020204" pitchFamily="34" charset="0"/>
              <a:buChar char="•"/>
            </a:pPr>
            <a:r>
              <a:rPr lang="en-US" sz="2400" dirty="0">
                <a:solidFill>
                  <a:srgbClr val="748A32"/>
                </a:solidFill>
              </a:rPr>
              <a:t>Our process for Machine Learning included deploying our model using a flask app. </a:t>
            </a:r>
          </a:p>
          <a:p>
            <a:pPr marL="342900" indent="-342900">
              <a:lnSpc>
                <a:spcPct val="150000"/>
              </a:lnSpc>
              <a:buFont typeface="Arial" panose="020B0604020202020204" pitchFamily="34" charset="0"/>
              <a:buChar char="•"/>
            </a:pPr>
            <a:r>
              <a:rPr lang="en-US" sz="2400" dirty="0">
                <a:solidFill>
                  <a:srgbClr val="748A32"/>
                </a:solidFill>
              </a:rPr>
              <a:t>We utilized pickle to load and save the data to filter a user’s input to display the results</a:t>
            </a:r>
          </a:p>
          <a:p>
            <a:pPr marL="342900" indent="-342900">
              <a:lnSpc>
                <a:spcPct val="150000"/>
              </a:lnSpc>
              <a:buFont typeface="Arial" panose="020B0604020202020204" pitchFamily="34" charset="0"/>
              <a:buChar char="•"/>
            </a:pPr>
            <a:r>
              <a:rPr lang="en-US" sz="2400" dirty="0">
                <a:solidFill>
                  <a:srgbClr val="748A32"/>
                </a:solidFill>
              </a:rPr>
              <a:t>The predictions were returned as a numeric type to a jinja template in html.</a:t>
            </a:r>
          </a:p>
        </p:txBody>
      </p:sp>
      <p:pic>
        <p:nvPicPr>
          <p:cNvPr id="7" name="Picture 6">
            <a:extLst>
              <a:ext uri="{FF2B5EF4-FFF2-40B4-BE49-F238E27FC236}">
                <a16:creationId xmlns:a16="http://schemas.microsoft.com/office/drawing/2014/main" id="{DE78DCB2-5B47-7341-B326-CDBF92CEE001}"/>
              </a:ext>
            </a:extLst>
          </p:cNvPr>
          <p:cNvPicPr>
            <a:picLocks noChangeAspect="1"/>
          </p:cNvPicPr>
          <p:nvPr/>
        </p:nvPicPr>
        <p:blipFill>
          <a:blip r:embed="rId3"/>
          <a:stretch>
            <a:fillRect/>
          </a:stretch>
        </p:blipFill>
        <p:spPr>
          <a:xfrm>
            <a:off x="5912102" y="-322142"/>
            <a:ext cx="6863787" cy="6863787"/>
          </a:xfrm>
          <a:prstGeom prst="rect">
            <a:avLst/>
          </a:prstGeom>
        </p:spPr>
      </p:pic>
    </p:spTree>
    <p:extLst>
      <p:ext uri="{BB962C8B-B14F-4D97-AF65-F5344CB8AC3E}">
        <p14:creationId xmlns:p14="http://schemas.microsoft.com/office/powerpoint/2010/main" val="384382227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4" name="Picture 13" descr="A picture containing chat or text message&#10;&#10;Description automatically generated">
            <a:extLst>
              <a:ext uri="{FF2B5EF4-FFF2-40B4-BE49-F238E27FC236}">
                <a16:creationId xmlns:a16="http://schemas.microsoft.com/office/drawing/2014/main" id="{621744EE-07D6-5947-8C13-488D75C97371}"/>
              </a:ext>
            </a:extLst>
          </p:cNvPr>
          <p:cNvPicPr>
            <a:picLocks noChangeAspect="1"/>
          </p:cNvPicPr>
          <p:nvPr/>
        </p:nvPicPr>
        <p:blipFill>
          <a:blip r:embed="rId3"/>
          <a:stretch>
            <a:fillRect/>
          </a:stretch>
        </p:blipFill>
        <p:spPr>
          <a:xfrm>
            <a:off x="237424" y="2157416"/>
            <a:ext cx="11426993" cy="4216689"/>
          </a:xfrm>
          <a:prstGeom prst="rect">
            <a:avLst/>
          </a:prstGeom>
        </p:spPr>
      </p:pic>
      <p:sp>
        <p:nvSpPr>
          <p:cNvPr id="2" name="Title 1">
            <a:extLst>
              <a:ext uri="{FF2B5EF4-FFF2-40B4-BE49-F238E27FC236}">
                <a16:creationId xmlns:a16="http://schemas.microsoft.com/office/drawing/2014/main" id="{FE5378FF-ECE5-4347-8041-20BFCFEAE000}"/>
              </a:ext>
            </a:extLst>
          </p:cNvPr>
          <p:cNvSpPr>
            <a:spLocks noGrp="1"/>
          </p:cNvSpPr>
          <p:nvPr>
            <p:ph type="title"/>
          </p:nvPr>
        </p:nvSpPr>
        <p:spPr>
          <a:xfrm>
            <a:off x="177800" y="136525"/>
            <a:ext cx="7173119" cy="686594"/>
          </a:xfrm>
        </p:spPr>
        <p:txBody>
          <a:bodyPr/>
          <a:lstStyle/>
          <a:p>
            <a:r>
              <a:rPr lang="en-US" b="1" dirty="0">
                <a:solidFill>
                  <a:srgbClr val="526A29"/>
                </a:solidFill>
                <a:latin typeface="Baloo Tamma 2" panose="03080502040302020200" pitchFamily="66" charset="77"/>
                <a:cs typeface="Baloo Tamma 2" panose="03080502040302020200" pitchFamily="66" charset="77"/>
              </a:rPr>
              <a:t>Avocado Average Price by Region</a:t>
            </a:r>
          </a:p>
        </p:txBody>
      </p:sp>
      <p:sp>
        <p:nvSpPr>
          <p:cNvPr id="4" name="Text Placeholder 3">
            <a:extLst>
              <a:ext uri="{FF2B5EF4-FFF2-40B4-BE49-F238E27FC236}">
                <a16:creationId xmlns:a16="http://schemas.microsoft.com/office/drawing/2014/main" id="{8008E0A1-BBD9-8340-B55E-2AEED06ADED0}"/>
              </a:ext>
            </a:extLst>
          </p:cNvPr>
          <p:cNvSpPr>
            <a:spLocks noGrp="1"/>
          </p:cNvSpPr>
          <p:nvPr>
            <p:ph type="body" sz="half" idx="2"/>
          </p:nvPr>
        </p:nvSpPr>
        <p:spPr>
          <a:xfrm>
            <a:off x="160876" y="913821"/>
            <a:ext cx="11240187" cy="5638693"/>
          </a:xfrm>
        </p:spPr>
        <p:txBody>
          <a:bodyPr>
            <a:normAutofit/>
          </a:bodyPr>
          <a:lstStyle/>
          <a:p>
            <a:r>
              <a:rPr lang="en-US" sz="2400" dirty="0">
                <a:solidFill>
                  <a:srgbClr val="748A32"/>
                </a:solidFill>
                <a:effectLst/>
              </a:rPr>
              <a:t>Regions like Hartford/Springfield and San Francisco have unusually high average prices ranging from $1.76 -$1.97. </a:t>
            </a:r>
            <a:endParaRPr lang="en-US" sz="2400" dirty="0">
              <a:solidFill>
                <a:srgbClr val="526A29"/>
              </a:solidFill>
            </a:endParaRPr>
          </a:p>
        </p:txBody>
      </p:sp>
      <p:sp>
        <p:nvSpPr>
          <p:cNvPr id="3" name="Oval 2">
            <a:extLst>
              <a:ext uri="{FF2B5EF4-FFF2-40B4-BE49-F238E27FC236}">
                <a16:creationId xmlns:a16="http://schemas.microsoft.com/office/drawing/2014/main" id="{1779767B-6F8E-7E41-96CB-DCFAF4E054EF}"/>
              </a:ext>
            </a:extLst>
          </p:cNvPr>
          <p:cNvSpPr/>
          <p:nvPr/>
        </p:nvSpPr>
        <p:spPr>
          <a:xfrm>
            <a:off x="5254388" y="4210334"/>
            <a:ext cx="245660" cy="245660"/>
          </a:xfrm>
          <a:prstGeom prst="ellipse">
            <a:avLst/>
          </a:prstGeom>
          <a:noFill/>
          <a:ln>
            <a:solidFill>
              <a:srgbClr val="C00000"/>
            </a:solidFill>
          </a:ln>
          <a:effectLst>
            <a:glow rad="15333">
              <a:srgbClr val="C75E1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B0C99E5-9FC1-9A4B-9462-78637D59EE72}"/>
              </a:ext>
            </a:extLst>
          </p:cNvPr>
          <p:cNvCxnSpPr/>
          <p:nvPr/>
        </p:nvCxnSpPr>
        <p:spPr>
          <a:xfrm flipH="1">
            <a:off x="5529618" y="4339988"/>
            <a:ext cx="1426191" cy="0"/>
          </a:xfrm>
          <a:prstGeom prst="straightConnector1">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iagram&#10;&#10;Description automatically generated">
            <a:extLst>
              <a:ext uri="{FF2B5EF4-FFF2-40B4-BE49-F238E27FC236}">
                <a16:creationId xmlns:a16="http://schemas.microsoft.com/office/drawing/2014/main" id="{0E24C8CF-96FD-834C-8CBD-AEA006B04233}"/>
              </a:ext>
            </a:extLst>
          </p:cNvPr>
          <p:cNvPicPr>
            <a:picLocks noChangeAspect="1"/>
          </p:cNvPicPr>
          <p:nvPr/>
        </p:nvPicPr>
        <p:blipFill>
          <a:blip r:embed="rId4"/>
          <a:srcRect l="8073" t="117" r="11330" b="117"/>
          <a:stretch>
            <a:fillRect/>
          </a:stretch>
        </p:blipFill>
        <p:spPr>
          <a:xfrm>
            <a:off x="6955809" y="3395567"/>
            <a:ext cx="2026694" cy="1875194"/>
          </a:xfrm>
          <a:custGeom>
            <a:avLst/>
            <a:gdLst>
              <a:gd name="connsiteX0" fmla="*/ 1013347 w 2026694"/>
              <a:gd name="connsiteY0" fmla="*/ 0 h 1875194"/>
              <a:gd name="connsiteX1" fmla="*/ 2026694 w 2026694"/>
              <a:gd name="connsiteY1" fmla="*/ 937597 h 1875194"/>
              <a:gd name="connsiteX2" fmla="*/ 1013347 w 2026694"/>
              <a:gd name="connsiteY2" fmla="*/ 1875194 h 1875194"/>
              <a:gd name="connsiteX3" fmla="*/ 0 w 2026694"/>
              <a:gd name="connsiteY3" fmla="*/ 937597 h 1875194"/>
              <a:gd name="connsiteX4" fmla="*/ 1013347 w 2026694"/>
              <a:gd name="connsiteY4" fmla="*/ 0 h 1875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694" h="1875194">
                <a:moveTo>
                  <a:pt x="1013347" y="0"/>
                </a:moveTo>
                <a:cubicBezTo>
                  <a:pt x="1573003" y="0"/>
                  <a:pt x="2026694" y="419776"/>
                  <a:pt x="2026694" y="937597"/>
                </a:cubicBezTo>
                <a:cubicBezTo>
                  <a:pt x="2026694" y="1455418"/>
                  <a:pt x="1573003" y="1875194"/>
                  <a:pt x="1013347" y="1875194"/>
                </a:cubicBezTo>
                <a:cubicBezTo>
                  <a:pt x="453691" y="1875194"/>
                  <a:pt x="0" y="1455418"/>
                  <a:pt x="0" y="937597"/>
                </a:cubicBezTo>
                <a:cubicBezTo>
                  <a:pt x="0" y="419776"/>
                  <a:pt x="453691" y="0"/>
                  <a:pt x="1013347" y="0"/>
                </a:cubicBezTo>
                <a:close/>
              </a:path>
            </a:pathLst>
          </a:custGeom>
          <a:effectLst>
            <a:glow rad="78610">
              <a:srgbClr val="C00000">
                <a:alpha val="71518"/>
              </a:srgbClr>
            </a:glow>
          </a:effectLst>
        </p:spPr>
      </p:pic>
    </p:spTree>
    <p:extLst>
      <p:ext uri="{BB962C8B-B14F-4D97-AF65-F5344CB8AC3E}">
        <p14:creationId xmlns:p14="http://schemas.microsoft.com/office/powerpoint/2010/main" val="23046185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E4D32F-C5C3-E144-B74C-932C3B32882F}"/>
              </a:ext>
            </a:extLst>
          </p:cNvPr>
          <p:cNvPicPr>
            <a:picLocks noChangeAspect="1"/>
          </p:cNvPicPr>
          <p:nvPr/>
        </p:nvPicPr>
        <p:blipFill>
          <a:blip r:embed="rId3"/>
          <a:srcRect/>
          <a:stretch/>
        </p:blipFill>
        <p:spPr>
          <a:xfrm>
            <a:off x="395117" y="2263513"/>
            <a:ext cx="11796883" cy="4353181"/>
          </a:xfrm>
          <a:prstGeom prst="rect">
            <a:avLst/>
          </a:prstGeom>
        </p:spPr>
      </p:pic>
      <p:sp>
        <p:nvSpPr>
          <p:cNvPr id="6" name="Rectangle 5">
            <a:extLst>
              <a:ext uri="{FF2B5EF4-FFF2-40B4-BE49-F238E27FC236}">
                <a16:creationId xmlns:a16="http://schemas.microsoft.com/office/drawing/2014/main" id="{FC2153C0-7AB5-6A47-9941-1B1679CEE234}"/>
              </a:ext>
            </a:extLst>
          </p:cNvPr>
          <p:cNvSpPr/>
          <p:nvPr/>
        </p:nvSpPr>
        <p:spPr>
          <a:xfrm>
            <a:off x="0" y="822325"/>
            <a:ext cx="4900613" cy="6035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0EDBF-0FF8-4A4C-B89B-941E7222CC91}"/>
              </a:ext>
            </a:extLst>
          </p:cNvPr>
          <p:cNvSpPr>
            <a:spLocks noGrp="1"/>
          </p:cNvSpPr>
          <p:nvPr>
            <p:ph type="title"/>
          </p:nvPr>
        </p:nvSpPr>
        <p:spPr>
          <a:xfrm>
            <a:off x="586825" y="501648"/>
            <a:ext cx="10861675" cy="685800"/>
          </a:xfrm>
        </p:spPr>
        <p:txBody>
          <a:bodyPr>
            <a:normAutofit/>
          </a:bodyPr>
          <a:lstStyle/>
          <a:p>
            <a:r>
              <a:rPr lang="en-US" b="1" dirty="0">
                <a:solidFill>
                  <a:srgbClr val="526A29"/>
                </a:solidFill>
                <a:latin typeface="Baloo Tamma 2" panose="03080502040302020200" pitchFamily="66" charset="77"/>
                <a:cs typeface="Baloo Tamma 2" panose="03080502040302020200" pitchFamily="66" charset="77"/>
              </a:rPr>
              <a:t>Organic vs. Conventional Average Price Comparison</a:t>
            </a:r>
          </a:p>
        </p:txBody>
      </p:sp>
      <p:sp>
        <p:nvSpPr>
          <p:cNvPr id="4" name="Text Placeholder 3">
            <a:extLst>
              <a:ext uri="{FF2B5EF4-FFF2-40B4-BE49-F238E27FC236}">
                <a16:creationId xmlns:a16="http://schemas.microsoft.com/office/drawing/2014/main" id="{E0FD05C9-77B9-C445-877A-97C8105CD23D}"/>
              </a:ext>
            </a:extLst>
          </p:cNvPr>
          <p:cNvSpPr>
            <a:spLocks noGrp="1"/>
          </p:cNvSpPr>
          <p:nvPr>
            <p:ph type="body" sz="half" idx="2"/>
          </p:nvPr>
        </p:nvSpPr>
        <p:spPr>
          <a:xfrm>
            <a:off x="586825" y="1187449"/>
            <a:ext cx="10571170" cy="1465810"/>
          </a:xfrm>
        </p:spPr>
        <p:txBody>
          <a:bodyPr>
            <a:normAutofit/>
          </a:bodyPr>
          <a:lstStyle/>
          <a:p>
            <a:pPr marL="285750" indent="-285750">
              <a:lnSpc>
                <a:spcPct val="150000"/>
              </a:lnSpc>
              <a:buFont typeface="Arial" panose="020B0604020202020204" pitchFamily="34" charset="0"/>
              <a:buChar char="•"/>
            </a:pPr>
            <a:r>
              <a:rPr lang="en-US" sz="1800" dirty="0">
                <a:solidFill>
                  <a:srgbClr val="748A32"/>
                </a:solidFill>
              </a:rPr>
              <a:t>O</a:t>
            </a:r>
            <a:r>
              <a:rPr lang="en-US" sz="1800" dirty="0">
                <a:solidFill>
                  <a:srgbClr val="748A32"/>
                </a:solidFill>
                <a:effectLst/>
              </a:rPr>
              <a:t>rganic avocados, have always been priced higher through the years. </a:t>
            </a:r>
            <a:endParaRPr lang="en-US" sz="1800" dirty="0">
              <a:solidFill>
                <a:srgbClr val="748A32"/>
              </a:solidFill>
            </a:endParaRPr>
          </a:p>
          <a:p>
            <a:pPr marL="285750" indent="-285750">
              <a:lnSpc>
                <a:spcPct val="150000"/>
              </a:lnSpc>
              <a:buFont typeface="Arial" panose="020B0604020202020204" pitchFamily="34" charset="0"/>
              <a:buChar char="•"/>
            </a:pPr>
            <a:r>
              <a:rPr lang="en-US" sz="1800" dirty="0">
                <a:solidFill>
                  <a:srgbClr val="748A32"/>
                </a:solidFill>
                <a:effectLst/>
              </a:rPr>
              <a:t>Production costs for organic avocados have kept the price higher</a:t>
            </a:r>
          </a:p>
          <a:p>
            <a:endParaRPr lang="en-US" sz="1800" dirty="0">
              <a:effectLst/>
            </a:endParaRPr>
          </a:p>
          <a:p>
            <a:endParaRPr lang="en-US" sz="1800" dirty="0"/>
          </a:p>
        </p:txBody>
      </p:sp>
    </p:spTree>
    <p:extLst>
      <p:ext uri="{BB962C8B-B14F-4D97-AF65-F5344CB8AC3E}">
        <p14:creationId xmlns:p14="http://schemas.microsoft.com/office/powerpoint/2010/main" val="27971301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4868CC-24DB-3447-850F-2C7739BC7819}"/>
              </a:ext>
            </a:extLst>
          </p:cNvPr>
          <p:cNvSpPr>
            <a:spLocks noGrp="1"/>
          </p:cNvSpPr>
          <p:nvPr>
            <p:ph type="body" sz="half" idx="2"/>
          </p:nvPr>
        </p:nvSpPr>
        <p:spPr>
          <a:xfrm>
            <a:off x="150951" y="1190591"/>
            <a:ext cx="4872506" cy="3951035"/>
          </a:xfrm>
        </p:spPr>
        <p:txBody>
          <a:bodyPr>
            <a:noAutofit/>
          </a:bodyPr>
          <a:lstStyle/>
          <a:p>
            <a:pPr marL="342900" indent="-342900">
              <a:lnSpc>
                <a:spcPct val="150000"/>
              </a:lnSpc>
              <a:buFont typeface="+mj-lt"/>
              <a:buAutoNum type="arabicPeriod"/>
            </a:pPr>
            <a:r>
              <a:rPr lang="en-US" sz="2000" dirty="0">
                <a:solidFill>
                  <a:srgbClr val="748A32"/>
                </a:solidFill>
              </a:rPr>
              <a:t>W</a:t>
            </a:r>
            <a:r>
              <a:rPr lang="en-US" sz="2000" dirty="0">
                <a:solidFill>
                  <a:srgbClr val="748A32"/>
                </a:solidFill>
                <a:effectLst/>
              </a:rPr>
              <a:t>inter  – sales (Q4) decrease</a:t>
            </a:r>
          </a:p>
          <a:p>
            <a:pPr marL="342900" indent="-342900">
              <a:lnSpc>
                <a:spcPct val="150000"/>
              </a:lnSpc>
              <a:buFont typeface="+mj-lt"/>
              <a:buAutoNum type="arabicPeriod"/>
            </a:pPr>
            <a:r>
              <a:rPr lang="en-US" sz="2000" dirty="0">
                <a:solidFill>
                  <a:srgbClr val="748A32"/>
                </a:solidFill>
              </a:rPr>
              <a:t>Super Bowl – boosts sales</a:t>
            </a:r>
            <a:r>
              <a:rPr lang="en-US" sz="2000" dirty="0">
                <a:solidFill>
                  <a:srgbClr val="748A32"/>
                </a:solidFill>
                <a:effectLst/>
              </a:rPr>
              <a:t> (Q2)</a:t>
            </a:r>
          </a:p>
          <a:p>
            <a:pPr marL="342900" indent="-342900">
              <a:lnSpc>
                <a:spcPct val="150000"/>
              </a:lnSpc>
              <a:buFont typeface="+mj-lt"/>
              <a:buAutoNum type="arabicPeriod"/>
            </a:pPr>
            <a:r>
              <a:rPr lang="en-US" sz="2000" dirty="0">
                <a:solidFill>
                  <a:srgbClr val="748A32"/>
                </a:solidFill>
                <a:effectLst/>
              </a:rPr>
              <a:t>Through each region and year span, the 3rd and 4th quarters generally have lower volume sales, and the 1st and 2nd quarters have higher quantities of avocados sold. </a:t>
            </a:r>
          </a:p>
        </p:txBody>
      </p:sp>
      <p:pic>
        <p:nvPicPr>
          <p:cNvPr id="7" name="Picture 6" descr="Chart, treemap chart&#10;&#10;Description automatically generated">
            <a:extLst>
              <a:ext uri="{FF2B5EF4-FFF2-40B4-BE49-F238E27FC236}">
                <a16:creationId xmlns:a16="http://schemas.microsoft.com/office/drawing/2014/main" id="{7393BEA5-F4C3-024D-B867-75E9BF6F95A2}"/>
              </a:ext>
            </a:extLst>
          </p:cNvPr>
          <p:cNvPicPr>
            <a:picLocks noChangeAspect="1"/>
          </p:cNvPicPr>
          <p:nvPr/>
        </p:nvPicPr>
        <p:blipFill>
          <a:blip r:embed="rId3"/>
          <a:stretch>
            <a:fillRect/>
          </a:stretch>
        </p:blipFill>
        <p:spPr>
          <a:xfrm>
            <a:off x="5023457" y="638205"/>
            <a:ext cx="6990744" cy="5550837"/>
          </a:xfrm>
          <a:prstGeom prst="rect">
            <a:avLst/>
          </a:prstGeom>
        </p:spPr>
      </p:pic>
      <p:sp>
        <p:nvSpPr>
          <p:cNvPr id="8" name="Title 1">
            <a:extLst>
              <a:ext uri="{FF2B5EF4-FFF2-40B4-BE49-F238E27FC236}">
                <a16:creationId xmlns:a16="http://schemas.microsoft.com/office/drawing/2014/main" id="{64A03D5A-C5E5-D640-93F2-40C14E097133}"/>
              </a:ext>
            </a:extLst>
          </p:cNvPr>
          <p:cNvSpPr>
            <a:spLocks noGrp="1"/>
          </p:cNvSpPr>
          <p:nvPr>
            <p:ph type="title"/>
          </p:nvPr>
        </p:nvSpPr>
        <p:spPr>
          <a:xfrm>
            <a:off x="177799" y="415912"/>
            <a:ext cx="5216003" cy="673703"/>
          </a:xfrm>
        </p:spPr>
        <p:txBody>
          <a:bodyPr>
            <a:normAutofit/>
          </a:bodyPr>
          <a:lstStyle/>
          <a:p>
            <a:r>
              <a:rPr lang="en-US" sz="2400" b="1" dirty="0">
                <a:solidFill>
                  <a:srgbClr val="526A29"/>
                </a:solidFill>
                <a:latin typeface="Baloo Tamma 2" panose="03080502040302020200" pitchFamily="66" charset="77"/>
                <a:cs typeface="Baloo Tamma 2" panose="03080502040302020200" pitchFamily="66" charset="77"/>
              </a:rPr>
              <a:t>Total Volume of Avocados Sold</a:t>
            </a:r>
          </a:p>
        </p:txBody>
      </p:sp>
    </p:spTree>
    <p:extLst>
      <p:ext uri="{BB962C8B-B14F-4D97-AF65-F5344CB8AC3E}">
        <p14:creationId xmlns:p14="http://schemas.microsoft.com/office/powerpoint/2010/main" val="8342900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B8E080-B8C3-B14A-A7D0-C1562F16A1E2}"/>
              </a:ext>
            </a:extLst>
          </p:cNvPr>
          <p:cNvPicPr>
            <a:picLocks noGrp="1" noChangeAspect="1"/>
          </p:cNvPicPr>
          <p:nvPr>
            <p:ph idx="1"/>
          </p:nvPr>
        </p:nvPicPr>
        <p:blipFill>
          <a:blip r:embed="rId2"/>
          <a:srcRect/>
          <a:stretch/>
        </p:blipFill>
        <p:spPr>
          <a:xfrm>
            <a:off x="75444" y="1150410"/>
            <a:ext cx="8499594" cy="4741103"/>
          </a:xfrm>
        </p:spPr>
      </p:pic>
      <p:sp>
        <p:nvSpPr>
          <p:cNvPr id="4" name="Text Placeholder 3">
            <a:extLst>
              <a:ext uri="{FF2B5EF4-FFF2-40B4-BE49-F238E27FC236}">
                <a16:creationId xmlns:a16="http://schemas.microsoft.com/office/drawing/2014/main" id="{10F8F8AD-0D92-1246-9B85-76B0858A8F88}"/>
              </a:ext>
            </a:extLst>
          </p:cNvPr>
          <p:cNvSpPr>
            <a:spLocks noGrp="1"/>
          </p:cNvSpPr>
          <p:nvPr>
            <p:ph type="body" sz="half" idx="2"/>
          </p:nvPr>
        </p:nvSpPr>
        <p:spPr>
          <a:xfrm>
            <a:off x="8575038" y="3172177"/>
            <a:ext cx="3541518" cy="3811588"/>
          </a:xfrm>
        </p:spPr>
        <p:txBody>
          <a:bodyPr/>
          <a:lstStyle/>
          <a:p>
            <a:r>
              <a:rPr lang="en-US" sz="2000" dirty="0">
                <a:solidFill>
                  <a:srgbClr val="748A32"/>
                </a:solidFill>
              </a:rPr>
              <a:t>Here we can see the growing price of avocados from 2019 to 2020</a:t>
            </a:r>
          </a:p>
          <a:p>
            <a:r>
              <a:rPr lang="en-US" sz="2000" dirty="0">
                <a:solidFill>
                  <a:srgbClr val="748A32"/>
                </a:solidFill>
              </a:rPr>
              <a:t>Seasonality is always a contributing factor with avocados, but overall, the price is on the increase.</a:t>
            </a:r>
          </a:p>
          <a:p>
            <a:endParaRPr lang="en-US" dirty="0"/>
          </a:p>
        </p:txBody>
      </p:sp>
      <p:sp>
        <p:nvSpPr>
          <p:cNvPr id="2" name="Title 1">
            <a:extLst>
              <a:ext uri="{FF2B5EF4-FFF2-40B4-BE49-F238E27FC236}">
                <a16:creationId xmlns:a16="http://schemas.microsoft.com/office/drawing/2014/main" id="{3F4BF473-BDD8-0842-8158-D27953017428}"/>
              </a:ext>
            </a:extLst>
          </p:cNvPr>
          <p:cNvSpPr>
            <a:spLocks noGrp="1"/>
          </p:cNvSpPr>
          <p:nvPr>
            <p:ph type="title"/>
          </p:nvPr>
        </p:nvSpPr>
        <p:spPr>
          <a:xfrm>
            <a:off x="8575038" y="1315102"/>
            <a:ext cx="3616962" cy="1600200"/>
          </a:xfrm>
        </p:spPr>
        <p:txBody>
          <a:bodyPr/>
          <a:lstStyle/>
          <a:p>
            <a:r>
              <a:rPr lang="en-US" b="1" dirty="0">
                <a:solidFill>
                  <a:srgbClr val="526A29"/>
                </a:solidFill>
                <a:latin typeface="Baloo Tamma 2" panose="03080502040302020200" pitchFamily="66" charset="77"/>
                <a:cs typeface="Baloo Tamma 2" panose="03080502040302020200" pitchFamily="66" charset="77"/>
              </a:rPr>
              <a:t>Avocado Price Compared to Volume</a:t>
            </a:r>
          </a:p>
        </p:txBody>
      </p:sp>
    </p:spTree>
    <p:extLst>
      <p:ext uri="{BB962C8B-B14F-4D97-AF65-F5344CB8AC3E}">
        <p14:creationId xmlns:p14="http://schemas.microsoft.com/office/powerpoint/2010/main" val="20611638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23413" y="1409218"/>
            <a:ext cx="3932237" cy="668438"/>
          </a:xfrm>
        </p:spPr>
        <p:txBody>
          <a:bodyPr/>
          <a:lstStyle/>
          <a:p>
            <a:r>
              <a:rPr lang="en-US" b="1" dirty="0">
                <a:solidFill>
                  <a:srgbClr val="526A29"/>
                </a:solidFill>
                <a:latin typeface="Baloo Tamma 2" panose="03080502040302020200" pitchFamily="66" charset="77"/>
                <a:cs typeface="Baloo Tamma 2" panose="03080502040302020200" pitchFamily="66" charset="77"/>
              </a:rPr>
              <a:t>Conclusions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523413" y="2077656"/>
            <a:ext cx="4738135" cy="3811588"/>
          </a:xfrm>
        </p:spPr>
        <p:txBody>
          <a:bodyPr/>
          <a:lstStyle/>
          <a:p>
            <a:pPr marL="342900" indent="-342900">
              <a:buFont typeface="+mj-lt"/>
              <a:buAutoNum type="arabicPeriod"/>
            </a:pPr>
            <a:r>
              <a:rPr lang="en-US" dirty="0">
                <a:solidFill>
                  <a:srgbClr val="748A32"/>
                </a:solidFill>
              </a:rPr>
              <a:t>In 2019 we see that prices override volume.  Particularly from April to December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2019, March had the highest volume compared to other months within that year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The highest peak months were May and August exceeding the avg. price mark for both months</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we see that avg price takes a dive in November at $1.22 compared to a high $1.66 in April</a:t>
            </a:r>
          </a:p>
          <a:p>
            <a:endParaRPr lang="en-US" dirty="0"/>
          </a:p>
        </p:txBody>
      </p:sp>
      <p:pic>
        <p:nvPicPr>
          <p:cNvPr id="7" name="Picture 6" descr="Diagram&#10;&#10;Description automatically generated">
            <a:extLst>
              <a:ext uri="{FF2B5EF4-FFF2-40B4-BE49-F238E27FC236}">
                <a16:creationId xmlns:a16="http://schemas.microsoft.com/office/drawing/2014/main" id="{2ED2A3DE-BCD8-D645-AC7D-3C42279E444E}"/>
              </a:ext>
            </a:extLst>
          </p:cNvPr>
          <p:cNvPicPr>
            <a:picLocks noChangeAspect="1"/>
          </p:cNvPicPr>
          <p:nvPr/>
        </p:nvPicPr>
        <p:blipFill rotWithShape="1">
          <a:blip r:embed="rId2"/>
          <a:srcRect l="20920" r="28847" b="5732"/>
          <a:stretch/>
        </p:blipFill>
        <p:spPr>
          <a:xfrm>
            <a:off x="5261548" y="532593"/>
            <a:ext cx="6790143" cy="6220618"/>
          </a:xfrm>
          <a:prstGeom prst="rect">
            <a:avLst/>
          </a:prstGeom>
        </p:spPr>
      </p:pic>
    </p:spTree>
    <p:extLst>
      <p:ext uri="{BB962C8B-B14F-4D97-AF65-F5344CB8AC3E}">
        <p14:creationId xmlns:p14="http://schemas.microsoft.com/office/powerpoint/2010/main" val="7224410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768252" y="1204505"/>
            <a:ext cx="3932237" cy="703162"/>
          </a:xfrm>
        </p:spPr>
        <p:txBody>
          <a:bodyPr/>
          <a:lstStyle/>
          <a:p>
            <a:r>
              <a:rPr lang="en-US" b="1" dirty="0">
                <a:solidFill>
                  <a:srgbClr val="526A29"/>
                </a:solidFill>
                <a:latin typeface="Baloo Tamma 2" panose="03080502040302020200" pitchFamily="66" charset="77"/>
                <a:cs typeface="Baloo Tamma 2" panose="03080502040302020200" pitchFamily="66" charset="77"/>
              </a:rPr>
              <a:t>Recommendations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756727" y="1907667"/>
            <a:ext cx="5549388" cy="3811588"/>
          </a:xfrm>
        </p:spPr>
        <p:txBody>
          <a:bodyPr>
            <a:noAutofit/>
          </a:bodyPr>
          <a:lstStyle/>
          <a:p>
            <a:pPr marL="342900" indent="-342900">
              <a:buFont typeface="+mj-lt"/>
              <a:buAutoNum type="arabicPeriod"/>
            </a:pPr>
            <a:r>
              <a:rPr lang="en-US" sz="2000" dirty="0">
                <a:solidFill>
                  <a:srgbClr val="748A32"/>
                </a:solidFill>
              </a:rPr>
              <a:t>Limit productivity of large bags and </a:t>
            </a:r>
            <a:r>
              <a:rPr lang="en-US" sz="2000" dirty="0" err="1">
                <a:solidFill>
                  <a:srgbClr val="748A32"/>
                </a:solidFill>
              </a:rPr>
              <a:t>Xlarge</a:t>
            </a:r>
            <a:r>
              <a:rPr lang="en-US" sz="2000" dirty="0">
                <a:solidFill>
                  <a:srgbClr val="748A32"/>
                </a:solidFill>
              </a:rPr>
              <a:t> bags of avocados. </a:t>
            </a:r>
          </a:p>
          <a:p>
            <a:pPr marL="342900" indent="-342900">
              <a:buFont typeface="+mj-lt"/>
              <a:buAutoNum type="arabicPeriod"/>
            </a:pPr>
            <a:r>
              <a:rPr lang="en-US" sz="2000" dirty="0">
                <a:solidFill>
                  <a:srgbClr val="748A32"/>
                </a:solidFill>
              </a:rPr>
              <a:t>Increase production of smaller bags. Smaller bags are more popular for consumers to purchase. This maybe due to the avocados short shelf life of 3-4 days.</a:t>
            </a:r>
          </a:p>
          <a:p>
            <a:pPr marL="342900" indent="-342900">
              <a:buFont typeface="+mj-lt"/>
              <a:buAutoNum type="arabicPeriod"/>
            </a:pPr>
            <a:r>
              <a:rPr lang="en-US" sz="2000" dirty="0">
                <a:solidFill>
                  <a:srgbClr val="748A32"/>
                </a:solidFill>
              </a:rPr>
              <a:t>Pay attention to the peak months of April, May, July,  and August when sales of avocados increase.</a:t>
            </a:r>
          </a:p>
          <a:p>
            <a:pPr marL="342900" indent="-342900">
              <a:buFont typeface="+mj-lt"/>
              <a:buAutoNum type="arabicPeriod"/>
            </a:pPr>
            <a:r>
              <a:rPr lang="en-US" sz="2000" dirty="0">
                <a:solidFill>
                  <a:srgbClr val="748A32"/>
                </a:solidFill>
              </a:rPr>
              <a:t>Develop and promote recipes with avocados as a star ingredient that can become a staple in the winter.</a:t>
            </a:r>
          </a:p>
        </p:txBody>
      </p:sp>
      <p:pic>
        <p:nvPicPr>
          <p:cNvPr id="6" name="Picture 5" descr="A picture containing avocado, fruit, doughnut, donut&#10;&#10;Description automatically generated">
            <a:extLst>
              <a:ext uri="{FF2B5EF4-FFF2-40B4-BE49-F238E27FC236}">
                <a16:creationId xmlns:a16="http://schemas.microsoft.com/office/drawing/2014/main" id="{356CD6C5-E1BA-A349-9EE7-6F4F45C1805D}"/>
              </a:ext>
            </a:extLst>
          </p:cNvPr>
          <p:cNvPicPr>
            <a:picLocks noChangeAspect="1"/>
          </p:cNvPicPr>
          <p:nvPr/>
        </p:nvPicPr>
        <p:blipFill>
          <a:blip r:embed="rId2"/>
          <a:stretch>
            <a:fillRect/>
          </a:stretch>
        </p:blipFill>
        <p:spPr>
          <a:xfrm>
            <a:off x="6585995" y="966855"/>
            <a:ext cx="4669749" cy="4752400"/>
          </a:xfrm>
          <a:prstGeom prst="rect">
            <a:avLst/>
          </a:prstGeom>
        </p:spPr>
      </p:pic>
    </p:spTree>
    <p:extLst>
      <p:ext uri="{BB962C8B-B14F-4D97-AF65-F5344CB8AC3E}">
        <p14:creationId xmlns:p14="http://schemas.microsoft.com/office/powerpoint/2010/main" val="25900313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157469" y="1737169"/>
            <a:ext cx="3932237" cy="703162"/>
          </a:xfrm>
        </p:spPr>
        <p:txBody>
          <a:bodyPr/>
          <a:lstStyle/>
          <a:p>
            <a:r>
              <a:rPr lang="en-US" b="1" dirty="0">
                <a:solidFill>
                  <a:srgbClr val="526A29"/>
                </a:solidFill>
                <a:latin typeface="Baloo Tamma 2" panose="03080502040302020200" pitchFamily="66" charset="77"/>
                <a:cs typeface="Baloo Tamma 2" panose="03080502040302020200" pitchFamily="66" charset="77"/>
              </a:rPr>
              <a:t>Limitations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157469" y="2440331"/>
            <a:ext cx="7361500" cy="3128057"/>
          </a:xfrm>
        </p:spPr>
        <p:txBody>
          <a:bodyPr>
            <a:normAutofit/>
          </a:bodyPr>
          <a:lstStyle/>
          <a:p>
            <a:pPr marL="457200" indent="-457200">
              <a:buFont typeface="+mj-lt"/>
              <a:buAutoNum type="arabicPeriod"/>
            </a:pPr>
            <a:r>
              <a:rPr lang="en-US" sz="2000" dirty="0">
                <a:solidFill>
                  <a:srgbClr val="748A32"/>
                </a:solidFill>
              </a:rPr>
              <a:t>Dataset is limiting…</a:t>
            </a:r>
          </a:p>
          <a:p>
            <a:pPr marL="800100" lvl="1" indent="-342900">
              <a:buFont typeface="Arial" panose="020B0604020202020204" pitchFamily="34" charset="0"/>
              <a:buChar char="•"/>
            </a:pPr>
            <a:r>
              <a:rPr lang="en-US" sz="2000" dirty="0">
                <a:solidFill>
                  <a:srgbClr val="748A32"/>
                </a:solidFill>
              </a:rPr>
              <a:t>It does not include weather data - conditions that would’ve affected avocado production</a:t>
            </a:r>
          </a:p>
          <a:p>
            <a:pPr marL="800100" lvl="1" indent="-342900">
              <a:buFont typeface="Arial" panose="020B0604020202020204" pitchFamily="34" charset="0"/>
              <a:buChar char="•"/>
            </a:pPr>
            <a:r>
              <a:rPr lang="en-US" sz="2000" dirty="0">
                <a:solidFill>
                  <a:srgbClr val="748A32"/>
                </a:solidFill>
              </a:rPr>
              <a:t>It does not include Manufacturing cost and Production Cycle data</a:t>
            </a:r>
          </a:p>
          <a:p>
            <a:pPr marL="457200" indent="-457200">
              <a:buFont typeface="+mj-lt"/>
              <a:buAutoNum type="arabicPeriod"/>
            </a:pPr>
            <a:r>
              <a:rPr lang="en-US" sz="2000" dirty="0">
                <a:solidFill>
                  <a:srgbClr val="748A32"/>
                </a:solidFill>
              </a:rPr>
              <a:t>The use of a mathematical model with future dates and past data doesn’t give a perfect prediction to depend on.</a:t>
            </a:r>
          </a:p>
          <a:p>
            <a:pPr marL="742950" lvl="1" indent="-285750">
              <a:buFont typeface="Arial" panose="020B0604020202020204" pitchFamily="34" charset="0"/>
              <a:buChar char="•"/>
            </a:pPr>
            <a:endParaRPr lang="en-US" dirty="0">
              <a:solidFill>
                <a:srgbClr val="748A32"/>
              </a:solidFill>
            </a:endParaRPr>
          </a:p>
          <a:p>
            <a:pPr lvl="1"/>
            <a:endParaRPr lang="en-US" dirty="0">
              <a:solidFill>
                <a:srgbClr val="748A32"/>
              </a:solidFill>
            </a:endParaRPr>
          </a:p>
        </p:txBody>
      </p:sp>
      <p:pic>
        <p:nvPicPr>
          <p:cNvPr id="6" name="Picture 5" descr="A picture containing fruit, avocado, sliced&#10;&#10;Description automatically generated">
            <a:extLst>
              <a:ext uri="{FF2B5EF4-FFF2-40B4-BE49-F238E27FC236}">
                <a16:creationId xmlns:a16="http://schemas.microsoft.com/office/drawing/2014/main" id="{43D684DB-C24C-4F4B-B1AD-DD5ABA28DC43}"/>
              </a:ext>
            </a:extLst>
          </p:cNvPr>
          <p:cNvPicPr>
            <a:picLocks noChangeAspect="1"/>
          </p:cNvPicPr>
          <p:nvPr/>
        </p:nvPicPr>
        <p:blipFill>
          <a:blip r:embed="rId3"/>
          <a:stretch>
            <a:fillRect/>
          </a:stretch>
        </p:blipFill>
        <p:spPr>
          <a:xfrm>
            <a:off x="8054049" y="891250"/>
            <a:ext cx="2899061" cy="4480367"/>
          </a:xfrm>
          <a:prstGeom prst="rect">
            <a:avLst/>
          </a:prstGeom>
        </p:spPr>
      </p:pic>
    </p:spTree>
    <p:extLst>
      <p:ext uri="{BB962C8B-B14F-4D97-AF65-F5344CB8AC3E}">
        <p14:creationId xmlns:p14="http://schemas.microsoft.com/office/powerpoint/2010/main" val="38719384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414041" y="1930400"/>
            <a:ext cx="4519290" cy="1600200"/>
          </a:xfrm>
        </p:spPr>
        <p:txBody>
          <a:bodyPr>
            <a:normAutofit/>
          </a:bodyPr>
          <a:lstStyle/>
          <a:p>
            <a:r>
              <a:rPr lang="en-US" sz="4400" b="1" dirty="0">
                <a:solidFill>
                  <a:srgbClr val="526A29"/>
                </a:solidFill>
                <a:latin typeface="Baloo Tamma 2" panose="03080502040302020200" pitchFamily="66" charset="77"/>
                <a:cs typeface="Baloo Tamma 2" panose="03080502040302020200" pitchFamily="66" charset="77"/>
              </a:rPr>
              <a:t>Future Work</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414041" y="3429000"/>
            <a:ext cx="5792506" cy="3811588"/>
          </a:xfrm>
        </p:spPr>
        <p:txBody>
          <a:bodyPr>
            <a:normAutofit/>
          </a:bodyPr>
          <a:lstStyle/>
          <a:p>
            <a:pPr marL="514350" indent="-514350">
              <a:buFont typeface="+mj-lt"/>
              <a:buAutoNum type="arabicPeriod"/>
            </a:pPr>
            <a:r>
              <a:rPr lang="en-US" sz="3200" dirty="0">
                <a:solidFill>
                  <a:srgbClr val="748A32"/>
                </a:solidFill>
                <a:cs typeface="Baloo Tamma 2" panose="03080502040302020200" pitchFamily="66" charset="77"/>
              </a:rPr>
              <a:t>Weather</a:t>
            </a:r>
          </a:p>
          <a:p>
            <a:pPr marL="514350" indent="-514350">
              <a:buFont typeface="+mj-lt"/>
              <a:buAutoNum type="arabicPeriod"/>
            </a:pPr>
            <a:endParaRPr lang="en-US" sz="3200" dirty="0">
              <a:solidFill>
                <a:srgbClr val="748A32"/>
              </a:solidFill>
              <a:cs typeface="Baloo Tamma 2" panose="03080502040302020200" pitchFamily="66" charset="77"/>
            </a:endParaRPr>
          </a:p>
          <a:p>
            <a:pPr marL="514350" indent="-514350">
              <a:buFont typeface="+mj-lt"/>
              <a:buAutoNum type="arabicPeriod"/>
            </a:pPr>
            <a:r>
              <a:rPr lang="en-US" sz="3200" dirty="0">
                <a:solidFill>
                  <a:srgbClr val="748A32"/>
                </a:solidFill>
                <a:cs typeface="Baloo Tamma 2" panose="03080502040302020200" pitchFamily="66" charset="77"/>
              </a:rPr>
              <a:t>Age groups</a:t>
            </a:r>
          </a:p>
        </p:txBody>
      </p:sp>
      <p:pic>
        <p:nvPicPr>
          <p:cNvPr id="6" name="Picture 5" descr="A plate of food&#10;&#10;Description automatically generated with medium confidence">
            <a:extLst>
              <a:ext uri="{FF2B5EF4-FFF2-40B4-BE49-F238E27FC236}">
                <a16:creationId xmlns:a16="http://schemas.microsoft.com/office/drawing/2014/main" id="{F40B820D-12E1-5D47-8D69-E1C231A4DB29}"/>
              </a:ext>
            </a:extLst>
          </p:cNvPr>
          <p:cNvPicPr>
            <a:picLocks noChangeAspect="1"/>
          </p:cNvPicPr>
          <p:nvPr/>
        </p:nvPicPr>
        <p:blipFill>
          <a:blip r:embed="rId2"/>
          <a:stretch>
            <a:fillRect/>
          </a:stretch>
        </p:blipFill>
        <p:spPr>
          <a:xfrm>
            <a:off x="7123253" y="0"/>
            <a:ext cx="6858000" cy="6858000"/>
          </a:xfrm>
          <a:prstGeom prst="rect">
            <a:avLst/>
          </a:prstGeom>
        </p:spPr>
      </p:pic>
      <p:pic>
        <p:nvPicPr>
          <p:cNvPr id="8" name="Picture 7" descr="A close-up of some fruit&#10;&#10;Description automatically generated with medium confidence">
            <a:extLst>
              <a:ext uri="{FF2B5EF4-FFF2-40B4-BE49-F238E27FC236}">
                <a16:creationId xmlns:a16="http://schemas.microsoft.com/office/drawing/2014/main" id="{91A1DC67-04C1-744F-8C11-7D24B37E5F89}"/>
              </a:ext>
            </a:extLst>
          </p:cNvPr>
          <p:cNvPicPr>
            <a:picLocks noChangeAspect="1"/>
          </p:cNvPicPr>
          <p:nvPr/>
        </p:nvPicPr>
        <p:blipFill>
          <a:blip r:embed="rId3"/>
          <a:stretch>
            <a:fillRect/>
          </a:stretch>
        </p:blipFill>
        <p:spPr>
          <a:xfrm>
            <a:off x="42441" y="-141790"/>
            <a:ext cx="2743200" cy="2743200"/>
          </a:xfrm>
          <a:prstGeom prst="rect">
            <a:avLst/>
          </a:prstGeom>
        </p:spPr>
      </p:pic>
    </p:spTree>
    <p:extLst>
      <p:ext uri="{BB962C8B-B14F-4D97-AF65-F5344CB8AC3E}">
        <p14:creationId xmlns:p14="http://schemas.microsoft.com/office/powerpoint/2010/main" val="229742328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22" name="Picture 21" descr="A picture containing fruit, avocado, sliced&#10;&#10;Description automatically generated">
            <a:extLst>
              <a:ext uri="{FF2B5EF4-FFF2-40B4-BE49-F238E27FC236}">
                <a16:creationId xmlns:a16="http://schemas.microsoft.com/office/drawing/2014/main" id="{77BA9C6C-14B6-1C4E-AE4C-296FFCF62176}"/>
              </a:ext>
            </a:extLst>
          </p:cNvPr>
          <p:cNvPicPr>
            <a:picLocks noChangeAspect="1"/>
          </p:cNvPicPr>
          <p:nvPr/>
        </p:nvPicPr>
        <p:blipFill>
          <a:blip r:embed="rId3"/>
          <a:stretch>
            <a:fillRect/>
          </a:stretch>
        </p:blipFill>
        <p:spPr>
          <a:xfrm>
            <a:off x="-924052" y="-1305669"/>
            <a:ext cx="5696077" cy="8803027"/>
          </a:xfrm>
          <a:prstGeom prst="rect">
            <a:avLst/>
          </a:prstGeom>
        </p:spPr>
      </p:pic>
      <p:pic>
        <p:nvPicPr>
          <p:cNvPr id="29" name="Picture 28" descr="Text&#10;&#10;Description automatically generated">
            <a:extLst>
              <a:ext uri="{FF2B5EF4-FFF2-40B4-BE49-F238E27FC236}">
                <a16:creationId xmlns:a16="http://schemas.microsoft.com/office/drawing/2014/main" id="{BC53E696-1EBE-DE4D-9ED5-3AD81C506917}"/>
              </a:ext>
            </a:extLst>
          </p:cNvPr>
          <p:cNvPicPr>
            <a:picLocks noChangeAspect="1"/>
          </p:cNvPicPr>
          <p:nvPr/>
        </p:nvPicPr>
        <p:blipFill>
          <a:blip r:embed="rId4"/>
          <a:srcRect t="40" b="388"/>
          <a:stretch>
            <a:fillRect/>
          </a:stretch>
        </p:blipFill>
        <p:spPr>
          <a:xfrm>
            <a:off x="-69088" y="-208288"/>
            <a:ext cx="5385925" cy="3185246"/>
          </a:xfrm>
          <a:custGeom>
            <a:avLst/>
            <a:gdLst>
              <a:gd name="connsiteX0" fmla="*/ 530480 w 5157976"/>
              <a:gd name="connsiteY0" fmla="*/ 0 h 3182816"/>
              <a:gd name="connsiteX1" fmla="*/ 4627496 w 5157976"/>
              <a:gd name="connsiteY1" fmla="*/ 0 h 3182816"/>
              <a:gd name="connsiteX2" fmla="*/ 5157976 w 5157976"/>
              <a:gd name="connsiteY2" fmla="*/ 530480 h 3182816"/>
              <a:gd name="connsiteX3" fmla="*/ 5157976 w 5157976"/>
              <a:gd name="connsiteY3" fmla="*/ 2652336 h 3182816"/>
              <a:gd name="connsiteX4" fmla="*/ 4627496 w 5157976"/>
              <a:gd name="connsiteY4" fmla="*/ 3182816 h 3182816"/>
              <a:gd name="connsiteX5" fmla="*/ 530480 w 5157976"/>
              <a:gd name="connsiteY5" fmla="*/ 3182816 h 3182816"/>
              <a:gd name="connsiteX6" fmla="*/ 0 w 5157976"/>
              <a:gd name="connsiteY6" fmla="*/ 2652336 h 3182816"/>
              <a:gd name="connsiteX7" fmla="*/ 0 w 5157976"/>
              <a:gd name="connsiteY7" fmla="*/ 530480 h 3182816"/>
              <a:gd name="connsiteX8" fmla="*/ 530480 w 5157976"/>
              <a:gd name="connsiteY8" fmla="*/ 0 h 318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76" h="3182816">
                <a:moveTo>
                  <a:pt x="530480" y="0"/>
                </a:moveTo>
                <a:lnTo>
                  <a:pt x="4627496" y="0"/>
                </a:lnTo>
                <a:cubicBezTo>
                  <a:pt x="4920472" y="0"/>
                  <a:pt x="5157976" y="237504"/>
                  <a:pt x="5157976" y="530480"/>
                </a:cubicBezTo>
                <a:lnTo>
                  <a:pt x="5157976" y="2652336"/>
                </a:lnTo>
                <a:cubicBezTo>
                  <a:pt x="5157976" y="2945312"/>
                  <a:pt x="4920472" y="3182816"/>
                  <a:pt x="4627496" y="3182816"/>
                </a:cubicBezTo>
                <a:lnTo>
                  <a:pt x="530480" y="3182816"/>
                </a:lnTo>
                <a:cubicBezTo>
                  <a:pt x="237504" y="3182816"/>
                  <a:pt x="0" y="2945312"/>
                  <a:pt x="0" y="2652336"/>
                </a:cubicBezTo>
                <a:lnTo>
                  <a:pt x="0" y="530480"/>
                </a:lnTo>
                <a:cubicBezTo>
                  <a:pt x="0" y="237504"/>
                  <a:pt x="237504" y="0"/>
                  <a:pt x="530480" y="0"/>
                </a:cubicBezTo>
                <a:close/>
              </a:path>
            </a:pathLst>
          </a:custGeom>
          <a:ln w="47625" cmpd="sng">
            <a:solidFill>
              <a:srgbClr val="526A29"/>
            </a:solidFill>
          </a:ln>
          <a:effectLst>
            <a:glow>
              <a:schemeClr val="accent1"/>
            </a:glow>
          </a:effectLst>
        </p:spPr>
      </p:pic>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939759" y="1557612"/>
            <a:ext cx="5257800" cy="1325563"/>
          </a:xfrm>
        </p:spPr>
        <p:txBody>
          <a:bodyPr>
            <a:normAutofit/>
          </a:bodyPr>
          <a:lstStyle/>
          <a:p>
            <a:r>
              <a:rPr lang="en-US" sz="5400" b="1" dirty="0">
                <a:solidFill>
                  <a:srgbClr val="526A29"/>
                </a:solidFill>
                <a:latin typeface="Baloo Tamma 2" panose="03080502040302020200" pitchFamily="66" charset="77"/>
                <a:cs typeface="Baloo Tamma 2" panose="03080502040302020200" pitchFamily="66" charset="77"/>
              </a:rPr>
              <a:t>Background</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939759" y="2372075"/>
            <a:ext cx="6433193" cy="4953894"/>
          </a:xfrm>
        </p:spPr>
        <p:txBody>
          <a:bodyPr>
            <a:noAutofit/>
          </a:bodyPr>
          <a:lstStyle/>
          <a:p>
            <a:pPr marL="0" indent="0">
              <a:lnSpc>
                <a:spcPct val="150000"/>
              </a:lnSpc>
              <a:buNone/>
            </a:pPr>
            <a:r>
              <a:rPr lang="en-US" sz="2400" dirty="0">
                <a:solidFill>
                  <a:srgbClr val="748A32"/>
                </a:solidFill>
                <a:latin typeface="Baloo Tamma 2 SemiBold" panose="03080502040302020200" pitchFamily="66" charset="77"/>
                <a:cs typeface="Baloo Tamma 2 SemiBold" panose="03080502040302020200" pitchFamily="66" charset="77"/>
              </a:rPr>
              <a:t>Avocados are the darling of the produce section. They’re the go-to ingredient for guacamole dips at parties. And they're also turning up in everything from salads and wraps to smoothies and even brownies. What a better fruit to analyze?!?</a:t>
            </a:r>
          </a:p>
          <a:p>
            <a:pPr marL="0" indent="0">
              <a:lnSpc>
                <a:spcPct val="150000"/>
              </a:lnSpc>
              <a:buNone/>
            </a:pPr>
            <a:endParaRPr lang="en-US" sz="2400" dirty="0">
              <a:solidFill>
                <a:srgbClr val="748A32"/>
              </a:solidFill>
              <a:cs typeface="Baloo Tamma 2" panose="03080502040302020200" pitchFamily="66" charset="77"/>
            </a:endParaRPr>
          </a:p>
          <a:p>
            <a:pPr marL="0" indent="0">
              <a:lnSpc>
                <a:spcPct val="150000"/>
              </a:lnSpc>
              <a:buNone/>
            </a:pPr>
            <a:br>
              <a:rPr lang="en-US" sz="2400" dirty="0">
                <a:solidFill>
                  <a:srgbClr val="748A32"/>
                </a:solidFill>
              </a:rPr>
            </a:br>
            <a:endParaRPr lang="en-US" sz="2400" dirty="0">
              <a:solidFill>
                <a:srgbClr val="748A32"/>
              </a:solidFill>
              <a:cs typeface="Baloo Tamma 2" panose="03080502040302020200" pitchFamily="66" charset="77"/>
            </a:endParaRPr>
          </a:p>
          <a:p>
            <a:pPr marL="0" indent="0">
              <a:buNone/>
            </a:pPr>
            <a:endParaRPr lang="en-US" sz="2400" dirty="0"/>
          </a:p>
        </p:txBody>
      </p:sp>
      <p:pic>
        <p:nvPicPr>
          <p:cNvPr id="33" name="Picture 32" descr="A picture containing text, sign&#10;&#10;Description automatically generated">
            <a:extLst>
              <a:ext uri="{FF2B5EF4-FFF2-40B4-BE49-F238E27FC236}">
                <a16:creationId xmlns:a16="http://schemas.microsoft.com/office/drawing/2014/main" id="{55217DA8-C021-5D4B-A06F-5BEF2773C3E4}"/>
              </a:ext>
            </a:extLst>
          </p:cNvPr>
          <p:cNvPicPr>
            <a:picLocks noChangeAspect="1"/>
          </p:cNvPicPr>
          <p:nvPr/>
        </p:nvPicPr>
        <p:blipFill>
          <a:blip r:embed="rId5"/>
          <a:stretch>
            <a:fillRect/>
          </a:stretch>
        </p:blipFill>
        <p:spPr>
          <a:xfrm>
            <a:off x="-913607" y="5145828"/>
            <a:ext cx="3478214" cy="1952769"/>
          </a:xfrm>
          <a:prstGeom prst="rect">
            <a:avLst/>
          </a:prstGeom>
        </p:spPr>
      </p:pic>
      <p:pic>
        <p:nvPicPr>
          <p:cNvPr id="37" name="Picture 36" descr="A picture containing snack food, close, frittata&#10;&#10;Description automatically generated">
            <a:extLst>
              <a:ext uri="{FF2B5EF4-FFF2-40B4-BE49-F238E27FC236}">
                <a16:creationId xmlns:a16="http://schemas.microsoft.com/office/drawing/2014/main" id="{1E408E6E-62A9-6D48-B9B9-B42914083691}"/>
              </a:ext>
            </a:extLst>
          </p:cNvPr>
          <p:cNvPicPr>
            <a:picLocks noChangeAspect="1"/>
          </p:cNvPicPr>
          <p:nvPr/>
        </p:nvPicPr>
        <p:blipFill>
          <a:blip r:embed="rId6"/>
          <a:stretch>
            <a:fillRect/>
          </a:stretch>
        </p:blipFill>
        <p:spPr>
          <a:xfrm>
            <a:off x="2790613" y="3429000"/>
            <a:ext cx="3175000" cy="3175000"/>
          </a:xfrm>
          <a:prstGeom prst="rect">
            <a:avLst/>
          </a:prstGeom>
          <a:effectLst>
            <a:glow>
              <a:schemeClr val="accent1">
                <a:alpha val="40000"/>
              </a:schemeClr>
            </a:glow>
          </a:effectLst>
        </p:spPr>
      </p:pic>
      <p:pic>
        <p:nvPicPr>
          <p:cNvPr id="35" name="Picture 34" descr="A plate of food&#10;&#10;Description automatically generated with medium confidence">
            <a:extLst>
              <a:ext uri="{FF2B5EF4-FFF2-40B4-BE49-F238E27FC236}">
                <a16:creationId xmlns:a16="http://schemas.microsoft.com/office/drawing/2014/main" id="{F24B8985-0DAF-5746-8816-C98A51BF8A40}"/>
              </a:ext>
            </a:extLst>
          </p:cNvPr>
          <p:cNvPicPr>
            <a:picLocks noChangeAspect="1"/>
          </p:cNvPicPr>
          <p:nvPr/>
        </p:nvPicPr>
        <p:blipFill>
          <a:blip r:embed="rId7"/>
          <a:stretch>
            <a:fillRect/>
          </a:stretch>
        </p:blipFill>
        <p:spPr>
          <a:xfrm>
            <a:off x="4593217" y="-2334363"/>
            <a:ext cx="3806328" cy="3806328"/>
          </a:xfrm>
          <a:prstGeom prst="rect">
            <a:avLst/>
          </a:prstGeom>
        </p:spPr>
      </p:pic>
    </p:spTree>
    <p:extLst>
      <p:ext uri="{BB962C8B-B14F-4D97-AF65-F5344CB8AC3E}">
        <p14:creationId xmlns:p14="http://schemas.microsoft.com/office/powerpoint/2010/main" val="327082573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408823" y="95306"/>
            <a:ext cx="5249446" cy="1101708"/>
          </a:xfrm>
        </p:spPr>
        <p:txBody>
          <a:bodyPr>
            <a:noAutofit/>
          </a:bodyPr>
          <a:lstStyle/>
          <a:p>
            <a:r>
              <a:rPr lang="en-US" sz="7200" b="1" dirty="0">
                <a:solidFill>
                  <a:srgbClr val="9E5A36"/>
                </a:solidFill>
                <a:latin typeface="Baloo Tamma 2" panose="03080502040302020200" pitchFamily="66" charset="77"/>
                <a:cs typeface="Baloo Tamma 2" panose="03080502040302020200" pitchFamily="66" charset="77"/>
              </a:rPr>
              <a:t>About Us</a:t>
            </a:r>
          </a:p>
        </p:txBody>
      </p:sp>
      <p:sp>
        <p:nvSpPr>
          <p:cNvPr id="3" name="Content Placeholder 2">
            <a:extLst>
              <a:ext uri="{FF2B5EF4-FFF2-40B4-BE49-F238E27FC236}">
                <a16:creationId xmlns:a16="http://schemas.microsoft.com/office/drawing/2014/main" id="{55E2A757-C538-4A45-B05C-007066A6ECAA}"/>
              </a:ext>
            </a:extLst>
          </p:cNvPr>
          <p:cNvSpPr>
            <a:spLocks noGrp="1"/>
          </p:cNvSpPr>
          <p:nvPr>
            <p:ph idx="1"/>
          </p:nvPr>
        </p:nvSpPr>
        <p:spPr>
          <a:xfrm>
            <a:off x="4014078" y="5552319"/>
            <a:ext cx="7650310" cy="861917"/>
          </a:xfrm>
        </p:spPr>
        <p:txBody>
          <a:bodyPr>
            <a:noAutofit/>
          </a:bodyPr>
          <a:lstStyle/>
          <a:p>
            <a:pPr marL="0" indent="0">
              <a:buNone/>
            </a:pPr>
            <a:r>
              <a:rPr lang="en-US" sz="1200" dirty="0">
                <a:solidFill>
                  <a:srgbClr val="526A29"/>
                </a:solidFill>
              </a:rPr>
              <a:t>I am a self-taught programmer with an intense interest in classical Economics. I am currently pursuing a major in Economics at Tulane University. I love numbers and solving problems, and I hope to one day start my own small business.</a:t>
            </a:r>
          </a:p>
        </p:txBody>
      </p:sp>
      <p:pic>
        <p:nvPicPr>
          <p:cNvPr id="22" name="Picture 21" descr="A picture containing person, outdoor&#10;&#10;Description automatically generated">
            <a:extLst>
              <a:ext uri="{FF2B5EF4-FFF2-40B4-BE49-F238E27FC236}">
                <a16:creationId xmlns:a16="http://schemas.microsoft.com/office/drawing/2014/main" id="{33B9FB9D-B1EB-E045-B5A8-CE4DFB824C6B}"/>
              </a:ext>
            </a:extLst>
          </p:cNvPr>
          <p:cNvPicPr>
            <a:picLocks noChangeAspect="1"/>
          </p:cNvPicPr>
          <p:nvPr/>
        </p:nvPicPr>
        <p:blipFill>
          <a:blip r:embed="rId2"/>
          <a:srcRect l="1243" r="5329" b="5322"/>
          <a:stretch>
            <a:fillRect/>
          </a:stretch>
        </p:blipFill>
        <p:spPr>
          <a:xfrm>
            <a:off x="2807556" y="3938983"/>
            <a:ext cx="1062991" cy="1077208"/>
          </a:xfrm>
          <a:custGeom>
            <a:avLst/>
            <a:gdLst>
              <a:gd name="connsiteX0" fmla="*/ 768836 w 1790202"/>
              <a:gd name="connsiteY0" fmla="*/ 0 h 1814145"/>
              <a:gd name="connsiteX1" fmla="*/ 1021367 w 1790202"/>
              <a:gd name="connsiteY1" fmla="*/ 0 h 1814145"/>
              <a:gd name="connsiteX2" fmla="*/ 1075495 w 1790202"/>
              <a:gd name="connsiteY2" fmla="*/ 8418 h 1814145"/>
              <a:gd name="connsiteX3" fmla="*/ 1790202 w 1790202"/>
              <a:gd name="connsiteY3" fmla="*/ 902016 h 1814145"/>
              <a:gd name="connsiteX4" fmla="*/ 895101 w 1790202"/>
              <a:gd name="connsiteY4" fmla="*/ 1814145 h 1814145"/>
              <a:gd name="connsiteX5" fmla="*/ 0 w 1790202"/>
              <a:gd name="connsiteY5" fmla="*/ 902016 h 1814145"/>
              <a:gd name="connsiteX6" fmla="*/ 714707 w 1790202"/>
              <a:gd name="connsiteY6" fmla="*/ 8418 h 181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202" h="1814145">
                <a:moveTo>
                  <a:pt x="768836" y="0"/>
                </a:moveTo>
                <a:lnTo>
                  <a:pt x="1021367" y="0"/>
                </a:lnTo>
                <a:lnTo>
                  <a:pt x="1075495" y="8418"/>
                </a:lnTo>
                <a:cubicBezTo>
                  <a:pt x="1483378" y="93471"/>
                  <a:pt x="1790202" y="461231"/>
                  <a:pt x="1790202" y="902016"/>
                </a:cubicBezTo>
                <a:cubicBezTo>
                  <a:pt x="1790202" y="1405771"/>
                  <a:pt x="1389452" y="1814145"/>
                  <a:pt x="895101" y="1814145"/>
                </a:cubicBezTo>
                <a:cubicBezTo>
                  <a:pt x="400750" y="1814145"/>
                  <a:pt x="0" y="1405771"/>
                  <a:pt x="0" y="902016"/>
                </a:cubicBezTo>
                <a:cubicBezTo>
                  <a:pt x="0" y="461231"/>
                  <a:pt x="306824" y="93471"/>
                  <a:pt x="714707" y="8418"/>
                </a:cubicBezTo>
                <a:close/>
              </a:path>
            </a:pathLst>
          </a:custGeom>
        </p:spPr>
      </p:pic>
      <p:pic>
        <p:nvPicPr>
          <p:cNvPr id="21" name="Picture 20" descr="A person smiling for the camera&#10;&#10;Description automatically generated with medium confidence">
            <a:extLst>
              <a:ext uri="{FF2B5EF4-FFF2-40B4-BE49-F238E27FC236}">
                <a16:creationId xmlns:a16="http://schemas.microsoft.com/office/drawing/2014/main" id="{AB55DBC5-EA0D-1C49-A3C3-8B23021027A7}"/>
              </a:ext>
            </a:extLst>
          </p:cNvPr>
          <p:cNvPicPr>
            <a:picLocks noChangeAspect="1"/>
          </p:cNvPicPr>
          <p:nvPr/>
        </p:nvPicPr>
        <p:blipFill>
          <a:blip r:embed="rId3"/>
          <a:srcRect l="8162" t="3350" r="8162" b="3350"/>
          <a:stretch>
            <a:fillRect/>
          </a:stretch>
        </p:blipFill>
        <p:spPr>
          <a:xfrm>
            <a:off x="2806776" y="2583912"/>
            <a:ext cx="1031757" cy="1051385"/>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23" name="Picture 22" descr="A person smiling for the camera&#10;&#10;Description automatically generated with low confidence">
            <a:extLst>
              <a:ext uri="{FF2B5EF4-FFF2-40B4-BE49-F238E27FC236}">
                <a16:creationId xmlns:a16="http://schemas.microsoft.com/office/drawing/2014/main" id="{3C6C574F-A96A-1A46-96EF-245A30D67363}"/>
              </a:ext>
            </a:extLst>
          </p:cNvPr>
          <p:cNvPicPr>
            <a:picLocks noChangeAspect="1"/>
          </p:cNvPicPr>
          <p:nvPr/>
        </p:nvPicPr>
        <p:blipFill>
          <a:blip r:embed="rId4"/>
          <a:srcRect l="1372" r="13775" b="11577"/>
          <a:stretch>
            <a:fillRect/>
          </a:stretch>
        </p:blipFill>
        <p:spPr>
          <a:xfrm>
            <a:off x="2818130" y="5319878"/>
            <a:ext cx="1062991" cy="1083219"/>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18" name="Picture 17" descr="A person wearing glasses&#10;&#10;Description automatically generated with low confidence">
            <a:extLst>
              <a:ext uri="{FF2B5EF4-FFF2-40B4-BE49-F238E27FC236}">
                <a16:creationId xmlns:a16="http://schemas.microsoft.com/office/drawing/2014/main" id="{DB041E74-D88C-304E-895B-82D5D1A514B0}"/>
              </a:ext>
            </a:extLst>
          </p:cNvPr>
          <p:cNvPicPr>
            <a:picLocks noChangeAspect="1"/>
          </p:cNvPicPr>
          <p:nvPr/>
        </p:nvPicPr>
        <p:blipFill>
          <a:blip r:embed="rId5"/>
          <a:srcRect l="230" t="2436" r="8827" b="2436"/>
          <a:stretch>
            <a:fillRect/>
          </a:stretch>
        </p:blipFill>
        <p:spPr>
          <a:xfrm>
            <a:off x="2806776" y="1197014"/>
            <a:ext cx="1062991" cy="1083212"/>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sp>
        <p:nvSpPr>
          <p:cNvPr id="24" name="Rectangle 23">
            <a:extLst>
              <a:ext uri="{FF2B5EF4-FFF2-40B4-BE49-F238E27FC236}">
                <a16:creationId xmlns:a16="http://schemas.microsoft.com/office/drawing/2014/main" id="{C91F9D5F-6868-324D-B821-4FA9558891F5}"/>
              </a:ext>
            </a:extLst>
          </p:cNvPr>
          <p:cNvSpPr/>
          <p:nvPr/>
        </p:nvSpPr>
        <p:spPr>
          <a:xfrm>
            <a:off x="4014078" y="2849805"/>
            <a:ext cx="6096000" cy="1015663"/>
          </a:xfrm>
          <a:prstGeom prst="rect">
            <a:avLst/>
          </a:prstGeom>
        </p:spPr>
        <p:txBody>
          <a:bodyPr>
            <a:spAutoFit/>
          </a:bodyPr>
          <a:lstStyle/>
          <a:p>
            <a:r>
              <a:rPr lang="en-US" sz="1200" b="1" dirty="0">
                <a:solidFill>
                  <a:srgbClr val="526A29"/>
                </a:solidFill>
                <a:latin typeface="Baloo Tamma 2" panose="03080502040302020200" pitchFamily="66" charset="77"/>
                <a:cs typeface="Baloo Tamma 2" panose="03080502040302020200" pitchFamily="66" charset="77"/>
              </a:rPr>
              <a:t>Passionate Data Analyst. Team worker with great ability to learn and able to quickly adapt to a new environment, global mindset and fluent in English and Spanish. Interested in KPI’s, Dashboard, ETL, Data Analysis, Data Engineering, Databases and Data maps.</a:t>
            </a:r>
          </a:p>
          <a:p>
            <a:endParaRPr lang="en-US" sz="1200" b="1" dirty="0">
              <a:latin typeface="Baloo Tamma 2" panose="03080502040302020200" pitchFamily="66" charset="77"/>
              <a:cs typeface="Baloo Tamma 2" panose="03080502040302020200" pitchFamily="66" charset="77"/>
            </a:endParaRPr>
          </a:p>
        </p:txBody>
      </p:sp>
      <p:sp>
        <p:nvSpPr>
          <p:cNvPr id="25" name="Rectangle 24">
            <a:extLst>
              <a:ext uri="{FF2B5EF4-FFF2-40B4-BE49-F238E27FC236}">
                <a16:creationId xmlns:a16="http://schemas.microsoft.com/office/drawing/2014/main" id="{463E6B06-020E-834B-A896-AF04C6A8BADF}"/>
              </a:ext>
            </a:extLst>
          </p:cNvPr>
          <p:cNvSpPr/>
          <p:nvPr/>
        </p:nvSpPr>
        <p:spPr>
          <a:xfrm>
            <a:off x="4014078" y="990717"/>
            <a:ext cx="6096000" cy="1661993"/>
          </a:xfrm>
          <a:prstGeom prst="rect">
            <a:avLst/>
          </a:prstGeom>
        </p:spPr>
        <p:txBody>
          <a:bodyPr>
            <a:spAutoFit/>
          </a:bodyPr>
          <a:lstStyle/>
          <a:p>
            <a:r>
              <a:rPr lang="en-US" sz="1200" b="1" dirty="0">
                <a:solidFill>
                  <a:srgbClr val="526A29"/>
                </a:solidFill>
                <a:latin typeface="Baloo Tamma 2" panose="03080502040302020200" pitchFamily="66" charset="77"/>
                <a:cs typeface="Baloo Tamma 2" panose="03080502040302020200" pitchFamily="66" charset="77"/>
              </a:rPr>
              <a:t>My name is </a:t>
            </a:r>
            <a:r>
              <a:rPr lang="en-US" sz="1200" b="1" dirty="0" err="1">
                <a:solidFill>
                  <a:srgbClr val="526A29"/>
                </a:solidFill>
                <a:latin typeface="Baloo Tamma 2" panose="03080502040302020200" pitchFamily="66" charset="77"/>
                <a:cs typeface="Baloo Tamma 2" panose="03080502040302020200" pitchFamily="66" charset="77"/>
              </a:rPr>
              <a:t>Phillecia</a:t>
            </a:r>
            <a:r>
              <a:rPr lang="en-US" sz="1200" b="1" dirty="0">
                <a:solidFill>
                  <a:srgbClr val="526A29"/>
                </a:solidFill>
                <a:latin typeface="Baloo Tamma 2" panose="03080502040302020200" pitchFamily="66" charset="77"/>
                <a:cs typeface="Baloo Tamma 2" panose="03080502040302020200" pitchFamily="66" charset="77"/>
              </a:rPr>
              <a:t> Qualls, and I'm an IT Analyst for Decision Information Resources. I hold a Bachelor's degree in Business Management, a Masters' degree in Business Administration, as well as a Masters' in Management Information Systems. People find me to be an upbeat, self-motivated team player with excellent communication skills. My experience includes designing, analyzing, and implementing efficient IT systems, planning and overseeing projects (e.g., upgrades, hardware/software installations), provide advice and technical training, and much more.</a:t>
            </a:r>
          </a:p>
          <a:p>
            <a:endParaRPr lang="en-US" b="1" dirty="0">
              <a:latin typeface="Baloo Tamma 2" panose="03080502040302020200" pitchFamily="66" charset="77"/>
              <a:cs typeface="Baloo Tamma 2" panose="03080502040302020200" pitchFamily="66" charset="77"/>
            </a:endParaRPr>
          </a:p>
        </p:txBody>
      </p:sp>
      <p:sp>
        <p:nvSpPr>
          <p:cNvPr id="26" name="TextBox 25">
            <a:extLst>
              <a:ext uri="{FF2B5EF4-FFF2-40B4-BE49-F238E27FC236}">
                <a16:creationId xmlns:a16="http://schemas.microsoft.com/office/drawing/2014/main" id="{953D571D-2FE9-7B42-886D-123177809E17}"/>
              </a:ext>
            </a:extLst>
          </p:cNvPr>
          <p:cNvSpPr txBox="1"/>
          <p:nvPr/>
        </p:nvSpPr>
        <p:spPr>
          <a:xfrm>
            <a:off x="4014078" y="4062563"/>
            <a:ext cx="6859233" cy="1292662"/>
          </a:xfrm>
          <a:prstGeom prst="rect">
            <a:avLst/>
          </a:prstGeom>
          <a:noFill/>
        </p:spPr>
        <p:txBody>
          <a:bodyPr wrap="square" rtlCol="0">
            <a:spAutoFit/>
          </a:bodyPr>
          <a:lstStyle/>
          <a:p>
            <a:r>
              <a:rPr lang="en-US" sz="1200" b="1" dirty="0">
                <a:solidFill>
                  <a:srgbClr val="526A29"/>
                </a:solidFill>
                <a:latin typeface="Baloo Tamma 2" panose="03080502040302020200" pitchFamily="66" charset="77"/>
                <a:cs typeface="Baloo Tamma 2" panose="03080502040302020200" pitchFamily="66" charset="77"/>
              </a:rPr>
              <a:t>Industrious, multifaceted Data Analyst with skills in Graphic Design and Education. Having a dedication for collecting and rearranging data into a clear, understandable narrative. Tackles projects within collaborative teams and independently to enable the data to be simply broken down, displayed and interpreted by all. Passionate for the details and producing solutions to problems.</a:t>
            </a:r>
          </a:p>
          <a:p>
            <a:endParaRPr lang="en-US" dirty="0"/>
          </a:p>
        </p:txBody>
      </p:sp>
      <p:pic>
        <p:nvPicPr>
          <p:cNvPr id="28" name="Picture 27" descr="Logo&#10;&#10;Description automatically generated">
            <a:extLst>
              <a:ext uri="{FF2B5EF4-FFF2-40B4-BE49-F238E27FC236}">
                <a16:creationId xmlns:a16="http://schemas.microsoft.com/office/drawing/2014/main" id="{39DB5F0C-29C6-614C-8B4B-FF0CD0C84064}"/>
              </a:ext>
            </a:extLst>
          </p:cNvPr>
          <p:cNvPicPr>
            <a:picLocks noChangeAspect="1"/>
          </p:cNvPicPr>
          <p:nvPr/>
        </p:nvPicPr>
        <p:blipFill>
          <a:blip r:embed="rId6"/>
          <a:stretch>
            <a:fillRect/>
          </a:stretch>
        </p:blipFill>
        <p:spPr>
          <a:xfrm>
            <a:off x="204078" y="-43093"/>
            <a:ext cx="5029200" cy="1568975"/>
          </a:xfrm>
          <a:prstGeom prst="rect">
            <a:avLst/>
          </a:prstGeom>
        </p:spPr>
      </p:pic>
      <p:pic>
        <p:nvPicPr>
          <p:cNvPr id="30" name="Picture 29" descr="A plate of food&#10;&#10;Description automatically generated with medium confidence">
            <a:extLst>
              <a:ext uri="{FF2B5EF4-FFF2-40B4-BE49-F238E27FC236}">
                <a16:creationId xmlns:a16="http://schemas.microsoft.com/office/drawing/2014/main" id="{5ED10FB4-E176-1641-8B9F-0A07EB3CE12D}"/>
              </a:ext>
            </a:extLst>
          </p:cNvPr>
          <p:cNvPicPr>
            <a:picLocks noChangeAspect="1"/>
          </p:cNvPicPr>
          <p:nvPr/>
        </p:nvPicPr>
        <p:blipFill>
          <a:blip r:embed="rId7"/>
          <a:stretch>
            <a:fillRect/>
          </a:stretch>
        </p:blipFill>
        <p:spPr>
          <a:xfrm>
            <a:off x="-3952974" y="487612"/>
            <a:ext cx="6858000" cy="6858000"/>
          </a:xfrm>
          <a:prstGeom prst="rect">
            <a:avLst/>
          </a:prstGeom>
        </p:spPr>
      </p:pic>
    </p:spTree>
    <p:extLst>
      <p:ext uri="{BB962C8B-B14F-4D97-AF65-F5344CB8AC3E}">
        <p14:creationId xmlns:p14="http://schemas.microsoft.com/office/powerpoint/2010/main" val="3473720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838200" y="365125"/>
            <a:ext cx="5257800" cy="1325563"/>
          </a:xfrm>
        </p:spPr>
        <p:txBody>
          <a:bodyPr/>
          <a:lstStyle/>
          <a:p>
            <a:r>
              <a:rPr lang="en-US" b="1" dirty="0">
                <a:solidFill>
                  <a:srgbClr val="526A29"/>
                </a:solidFill>
                <a:latin typeface="Baloo Tamma 2" panose="03080502040302020200" pitchFamily="66" charset="77"/>
                <a:cs typeface="Baloo Tamma 2" panose="03080502040302020200" pitchFamily="66" charset="77"/>
              </a:rPr>
              <a:t>Objective</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838200" y="1321595"/>
            <a:ext cx="6197600" cy="2009775"/>
          </a:xfrm>
        </p:spPr>
        <p:txBody>
          <a:bodyPr/>
          <a:lstStyle/>
          <a:p>
            <a:pPr marL="0" indent="0">
              <a:buNone/>
            </a:pPr>
            <a:r>
              <a:rPr lang="en-US" sz="2400" dirty="0">
                <a:solidFill>
                  <a:srgbClr val="748A32"/>
                </a:solidFill>
                <a:latin typeface="Baloo Tamma 2 SemiBold" panose="03080502040302020200" pitchFamily="66" charset="77"/>
                <a:cs typeface="Baloo Tamma 2 SemiBold" panose="03080502040302020200" pitchFamily="66" charset="77"/>
              </a:rPr>
              <a:t>Create an application to analyze and explore data analysis and price predictions for Hass Avocados in the United St</a:t>
            </a:r>
            <a:r>
              <a:rPr lang="en-US" sz="2400" dirty="0">
                <a:solidFill>
                  <a:srgbClr val="748A32"/>
                </a:solidFill>
                <a:cs typeface="Baloo Tamma 2" panose="03080502040302020200" pitchFamily="66" charset="77"/>
              </a:rPr>
              <a:t>ates</a:t>
            </a:r>
          </a:p>
          <a:p>
            <a:pPr marL="0" indent="0">
              <a:buNone/>
            </a:pPr>
            <a:endParaRPr lang="en-US" dirty="0"/>
          </a:p>
        </p:txBody>
      </p:sp>
      <p:sp>
        <p:nvSpPr>
          <p:cNvPr id="4" name="TextBox 3">
            <a:extLst>
              <a:ext uri="{FF2B5EF4-FFF2-40B4-BE49-F238E27FC236}">
                <a16:creationId xmlns:a16="http://schemas.microsoft.com/office/drawing/2014/main" id="{8F5331EA-139A-7D47-A10B-13D9FEE7F199}"/>
              </a:ext>
            </a:extLst>
          </p:cNvPr>
          <p:cNvSpPr txBox="1"/>
          <p:nvPr/>
        </p:nvSpPr>
        <p:spPr>
          <a:xfrm>
            <a:off x="838200" y="4705408"/>
            <a:ext cx="6096000" cy="1846659"/>
          </a:xfrm>
          <a:prstGeom prst="rect">
            <a:avLst/>
          </a:prstGeom>
          <a:noFill/>
        </p:spPr>
        <p:txBody>
          <a:bodyPr wrap="square" rtlCol="0">
            <a:spAutoFit/>
          </a:bodyPr>
          <a:lstStyle/>
          <a:p>
            <a:r>
              <a:rPr lang="en-US" sz="2400" b="1" dirty="0">
                <a:solidFill>
                  <a:srgbClr val="748A32"/>
                </a:solidFill>
                <a:latin typeface="Baloo Tamma 2 SemiBold" panose="03080502040302020200" pitchFamily="66" charset="77"/>
                <a:cs typeface="Baloo Tamma 2 SemiBold" panose="03080502040302020200" pitchFamily="66" charset="77"/>
              </a:rPr>
              <a:t>Pandas, Matplotlib, Seaborne, HTML, CSS, JavaScript, Tableau Public, Heroku, Python, D3, Flask, Scikit-learn, </a:t>
            </a:r>
            <a:r>
              <a:rPr lang="en-US" sz="2400" b="1" dirty="0" err="1">
                <a:solidFill>
                  <a:srgbClr val="748A32"/>
                </a:solidFill>
                <a:latin typeface="Baloo Tamma 2 SemiBold" panose="03080502040302020200" pitchFamily="66" charset="77"/>
                <a:cs typeface="Baloo Tamma 2 SemiBold" panose="03080502040302020200" pitchFamily="66" charset="77"/>
              </a:rPr>
              <a:t>Github</a:t>
            </a:r>
            <a:r>
              <a:rPr lang="en-US" sz="2400" b="1" dirty="0">
                <a:solidFill>
                  <a:srgbClr val="748A32"/>
                </a:solidFill>
                <a:latin typeface="Baloo Tamma 2 SemiBold" panose="03080502040302020200" pitchFamily="66" charset="77"/>
                <a:cs typeface="Baloo Tamma 2 SemiBold" panose="03080502040302020200" pitchFamily="66" charset="77"/>
              </a:rPr>
              <a:t>, </a:t>
            </a:r>
            <a:r>
              <a:rPr lang="en-US" sz="2400" b="1" dirty="0" err="1">
                <a:solidFill>
                  <a:srgbClr val="748A32"/>
                </a:solidFill>
                <a:latin typeface="Baloo Tamma 2 SemiBold" panose="03080502040302020200" pitchFamily="66" charset="77"/>
                <a:cs typeface="Baloo Tamma 2 SemiBold" panose="03080502040302020200" pitchFamily="66" charset="77"/>
              </a:rPr>
              <a:t>Jupyter</a:t>
            </a:r>
            <a:r>
              <a:rPr lang="en-US" sz="2400" b="1" dirty="0">
                <a:solidFill>
                  <a:srgbClr val="748A32"/>
                </a:solidFill>
                <a:latin typeface="Baloo Tamma 2 SemiBold" panose="03080502040302020200" pitchFamily="66" charset="77"/>
                <a:cs typeface="Baloo Tamma 2 SemiBold" panose="03080502040302020200" pitchFamily="66" charset="77"/>
              </a:rPr>
              <a:t> Notebook</a:t>
            </a:r>
          </a:p>
          <a:p>
            <a:endParaRPr lang="en-US" dirty="0"/>
          </a:p>
        </p:txBody>
      </p:sp>
      <p:sp>
        <p:nvSpPr>
          <p:cNvPr id="5" name="Title 1">
            <a:extLst>
              <a:ext uri="{FF2B5EF4-FFF2-40B4-BE49-F238E27FC236}">
                <a16:creationId xmlns:a16="http://schemas.microsoft.com/office/drawing/2014/main" id="{4D625E80-E394-8849-8F14-FF7EA04B3C5C}"/>
              </a:ext>
            </a:extLst>
          </p:cNvPr>
          <p:cNvSpPr txBox="1">
            <a:spLocks/>
          </p:cNvSpPr>
          <p:nvPr/>
        </p:nvSpPr>
        <p:spPr>
          <a:xfrm>
            <a:off x="806452" y="3690144"/>
            <a:ext cx="6756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526A29"/>
                </a:solidFill>
                <a:latin typeface="Baloo Tamma 2" panose="03080502040302020200" pitchFamily="66" charset="77"/>
                <a:cs typeface="Baloo Tamma 2" panose="03080502040302020200" pitchFamily="66" charset="77"/>
              </a:rPr>
              <a:t>Technologies Used</a:t>
            </a:r>
          </a:p>
        </p:txBody>
      </p:sp>
      <p:pic>
        <p:nvPicPr>
          <p:cNvPr id="11" name="Picture 10">
            <a:extLst>
              <a:ext uri="{FF2B5EF4-FFF2-40B4-BE49-F238E27FC236}">
                <a16:creationId xmlns:a16="http://schemas.microsoft.com/office/drawing/2014/main" id="{F49A240B-CEC9-8E48-ABCC-439836CCFE91}"/>
              </a:ext>
            </a:extLst>
          </p:cNvPr>
          <p:cNvPicPr>
            <a:picLocks noChangeAspect="1"/>
          </p:cNvPicPr>
          <p:nvPr/>
        </p:nvPicPr>
        <p:blipFill>
          <a:blip r:embed="rId3"/>
          <a:srcRect/>
          <a:stretch/>
        </p:blipFill>
        <p:spPr>
          <a:xfrm>
            <a:off x="6954273" y="28145"/>
            <a:ext cx="4963368" cy="3738153"/>
          </a:xfrm>
          <a:custGeom>
            <a:avLst/>
            <a:gdLst>
              <a:gd name="connsiteX0" fmla="*/ 787416 w 6083300"/>
              <a:gd name="connsiteY0" fmla="*/ 0 h 4724400"/>
              <a:gd name="connsiteX1" fmla="*/ 5295884 w 6083300"/>
              <a:gd name="connsiteY1" fmla="*/ 0 h 4724400"/>
              <a:gd name="connsiteX2" fmla="*/ 6083300 w 6083300"/>
              <a:gd name="connsiteY2" fmla="*/ 787416 h 4724400"/>
              <a:gd name="connsiteX3" fmla="*/ 6083300 w 6083300"/>
              <a:gd name="connsiteY3" fmla="*/ 3936984 h 4724400"/>
              <a:gd name="connsiteX4" fmla="*/ 5295884 w 6083300"/>
              <a:gd name="connsiteY4" fmla="*/ 4724400 h 4724400"/>
              <a:gd name="connsiteX5" fmla="*/ 787416 w 6083300"/>
              <a:gd name="connsiteY5" fmla="*/ 4724400 h 4724400"/>
              <a:gd name="connsiteX6" fmla="*/ 0 w 6083300"/>
              <a:gd name="connsiteY6" fmla="*/ 3936984 h 4724400"/>
              <a:gd name="connsiteX7" fmla="*/ 0 w 6083300"/>
              <a:gd name="connsiteY7" fmla="*/ 787416 h 4724400"/>
              <a:gd name="connsiteX8" fmla="*/ 787416 w 6083300"/>
              <a:gd name="connsiteY8"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3300" h="4724400">
                <a:moveTo>
                  <a:pt x="787416" y="0"/>
                </a:moveTo>
                <a:lnTo>
                  <a:pt x="5295884" y="0"/>
                </a:lnTo>
                <a:cubicBezTo>
                  <a:pt x="5730762" y="0"/>
                  <a:pt x="6083300" y="352538"/>
                  <a:pt x="6083300" y="787416"/>
                </a:cubicBezTo>
                <a:lnTo>
                  <a:pt x="6083300" y="3936984"/>
                </a:lnTo>
                <a:cubicBezTo>
                  <a:pt x="6083300" y="4371862"/>
                  <a:pt x="5730762" y="4724400"/>
                  <a:pt x="5295884" y="4724400"/>
                </a:cubicBezTo>
                <a:lnTo>
                  <a:pt x="787416" y="4724400"/>
                </a:lnTo>
                <a:cubicBezTo>
                  <a:pt x="352538" y="4724400"/>
                  <a:pt x="0" y="4371862"/>
                  <a:pt x="0" y="3936984"/>
                </a:cubicBezTo>
                <a:lnTo>
                  <a:pt x="0" y="787416"/>
                </a:lnTo>
                <a:cubicBezTo>
                  <a:pt x="0" y="352538"/>
                  <a:pt x="352538" y="0"/>
                  <a:pt x="787416" y="0"/>
                </a:cubicBezTo>
                <a:close/>
              </a:path>
            </a:pathLst>
          </a:custGeom>
        </p:spPr>
      </p:pic>
      <p:pic>
        <p:nvPicPr>
          <p:cNvPr id="15" name="Picture 14">
            <a:extLst>
              <a:ext uri="{FF2B5EF4-FFF2-40B4-BE49-F238E27FC236}">
                <a16:creationId xmlns:a16="http://schemas.microsoft.com/office/drawing/2014/main" id="{3367862D-A33B-5847-8256-B3D146A14F5A}"/>
              </a:ext>
            </a:extLst>
          </p:cNvPr>
          <p:cNvPicPr>
            <a:picLocks noChangeAspect="1"/>
          </p:cNvPicPr>
          <p:nvPr/>
        </p:nvPicPr>
        <p:blipFill>
          <a:blip r:embed="rId4"/>
          <a:srcRect t="1793" r="1233" b="1793"/>
          <a:stretch>
            <a:fillRect/>
          </a:stretch>
        </p:blipFill>
        <p:spPr>
          <a:xfrm rot="5400000">
            <a:off x="7727415" y="3036173"/>
            <a:ext cx="3417084" cy="5003514"/>
          </a:xfrm>
          <a:custGeom>
            <a:avLst/>
            <a:gdLst>
              <a:gd name="connsiteX0" fmla="*/ 0 w 2098938"/>
              <a:gd name="connsiteY0" fmla="*/ 2723570 h 3073400"/>
              <a:gd name="connsiteX1" fmla="*/ 0 w 2098938"/>
              <a:gd name="connsiteY1" fmla="*/ 349830 h 3073400"/>
              <a:gd name="connsiteX2" fmla="*/ 349830 w 2098938"/>
              <a:gd name="connsiteY2" fmla="*/ 0 h 3073400"/>
              <a:gd name="connsiteX3" fmla="*/ 1749108 w 2098938"/>
              <a:gd name="connsiteY3" fmla="*/ 0 h 3073400"/>
              <a:gd name="connsiteX4" fmla="*/ 2098938 w 2098938"/>
              <a:gd name="connsiteY4" fmla="*/ 349830 h 3073400"/>
              <a:gd name="connsiteX5" fmla="*/ 2098938 w 2098938"/>
              <a:gd name="connsiteY5" fmla="*/ 2723570 h 3073400"/>
              <a:gd name="connsiteX6" fmla="*/ 1749108 w 2098938"/>
              <a:gd name="connsiteY6" fmla="*/ 3073400 h 3073400"/>
              <a:gd name="connsiteX7" fmla="*/ 349830 w 2098938"/>
              <a:gd name="connsiteY7" fmla="*/ 3073400 h 3073400"/>
              <a:gd name="connsiteX8" fmla="*/ 0 w 2098938"/>
              <a:gd name="connsiteY8" fmla="*/ 272357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938" h="3073400">
                <a:moveTo>
                  <a:pt x="0" y="2723570"/>
                </a:moveTo>
                <a:lnTo>
                  <a:pt x="0" y="349830"/>
                </a:lnTo>
                <a:cubicBezTo>
                  <a:pt x="0" y="156624"/>
                  <a:pt x="156624" y="0"/>
                  <a:pt x="349830" y="0"/>
                </a:cubicBezTo>
                <a:lnTo>
                  <a:pt x="1749108" y="0"/>
                </a:lnTo>
                <a:cubicBezTo>
                  <a:pt x="1942314" y="0"/>
                  <a:pt x="2098938" y="156624"/>
                  <a:pt x="2098938" y="349830"/>
                </a:cubicBezTo>
                <a:lnTo>
                  <a:pt x="2098938" y="2723570"/>
                </a:lnTo>
                <a:cubicBezTo>
                  <a:pt x="2098938" y="2916776"/>
                  <a:pt x="1942314" y="3073400"/>
                  <a:pt x="1749108" y="3073400"/>
                </a:cubicBezTo>
                <a:lnTo>
                  <a:pt x="349830" y="3073400"/>
                </a:lnTo>
                <a:cubicBezTo>
                  <a:pt x="156624" y="3073400"/>
                  <a:pt x="0" y="2916776"/>
                  <a:pt x="0" y="2723570"/>
                </a:cubicBezTo>
                <a:close/>
              </a:path>
            </a:pathLst>
          </a:custGeom>
        </p:spPr>
      </p:pic>
      <p:pic>
        <p:nvPicPr>
          <p:cNvPr id="19" name="Picture 18" descr="A close-up of some fruit&#10;&#10;Description automatically generated with medium confidence">
            <a:extLst>
              <a:ext uri="{FF2B5EF4-FFF2-40B4-BE49-F238E27FC236}">
                <a16:creationId xmlns:a16="http://schemas.microsoft.com/office/drawing/2014/main" id="{9ABF6EE8-30EC-164E-B445-1606BF16C4E5}"/>
              </a:ext>
            </a:extLst>
          </p:cNvPr>
          <p:cNvPicPr>
            <a:picLocks noChangeAspect="1"/>
          </p:cNvPicPr>
          <p:nvPr/>
        </p:nvPicPr>
        <p:blipFill>
          <a:blip r:embed="rId5"/>
          <a:stretch>
            <a:fillRect/>
          </a:stretch>
        </p:blipFill>
        <p:spPr>
          <a:xfrm>
            <a:off x="2830115" y="2496936"/>
            <a:ext cx="1273969" cy="1273969"/>
          </a:xfrm>
          <a:prstGeom prst="rect">
            <a:avLst/>
          </a:prstGeom>
        </p:spPr>
      </p:pic>
    </p:spTree>
    <p:extLst>
      <p:ext uri="{BB962C8B-B14F-4D97-AF65-F5344CB8AC3E}">
        <p14:creationId xmlns:p14="http://schemas.microsoft.com/office/powerpoint/2010/main" val="6936953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40488" y="571658"/>
            <a:ext cx="11520331" cy="1325563"/>
          </a:xfrm>
        </p:spPr>
        <p:txBody>
          <a:bodyPr>
            <a:noAutofit/>
          </a:bodyPr>
          <a:lstStyle/>
          <a:p>
            <a:r>
              <a:rPr lang="en-US" sz="6000" b="1" dirty="0">
                <a:solidFill>
                  <a:srgbClr val="526A29"/>
                </a:solidFill>
                <a:latin typeface="Baloo Tamma 2" panose="03080502040302020200" pitchFamily="66" charset="77"/>
                <a:cs typeface="Baloo Tamma 2" panose="03080502040302020200" pitchFamily="66" charset="77"/>
              </a:rPr>
              <a:t>Basic Hypothesis, Trends</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40488" y="1234439"/>
            <a:ext cx="8434179" cy="4703486"/>
          </a:xfrm>
        </p:spPr>
        <p:txBody>
          <a:bodyPr>
            <a:normAutofit/>
          </a:bodyPr>
          <a:lstStyle/>
          <a:p>
            <a:pPr marL="514350" indent="-514350">
              <a:buFont typeface="+mj-lt"/>
              <a:buAutoNum type="arabicPeriod"/>
            </a:pPr>
            <a:endParaRPr lang="en-US" dirty="0"/>
          </a:p>
          <a:p>
            <a:pPr marL="514350" lvl="0" indent="-514350">
              <a:buFont typeface="+mj-lt"/>
              <a:buAutoNum type="arabicPeriod"/>
            </a:pPr>
            <a:r>
              <a:rPr lang="en-US" dirty="0">
                <a:solidFill>
                  <a:srgbClr val="748A32"/>
                </a:solidFill>
                <a:latin typeface="Baloo Tamma 2 SemiBold" panose="03080502040302020200" pitchFamily="66" charset="77"/>
                <a:cs typeface="Baloo Tamma 2 SemiBold" panose="03080502040302020200" pitchFamily="66" charset="77"/>
              </a:rPr>
              <a:t>Avocado sales will vary directly with the season (hotter months in the countries of production will result in an increase in quantity and quality of the world's avocados.)</a:t>
            </a:r>
          </a:p>
          <a:p>
            <a:pPr marL="514350" indent="-514350">
              <a:buFont typeface="+mj-lt"/>
              <a:buAutoNum type="arabicPeriod"/>
            </a:pPr>
            <a:endParaRPr lang="en-US" dirty="0">
              <a:solidFill>
                <a:srgbClr val="748A32"/>
              </a:solidFill>
              <a:latin typeface="Baloo Tamma 2 SemiBold" panose="03080502040302020200" pitchFamily="66" charset="77"/>
              <a:cs typeface="Baloo Tamma 2 SemiBold" panose="03080502040302020200" pitchFamily="66" charset="77"/>
            </a:endParaRPr>
          </a:p>
          <a:p>
            <a:pPr marL="514350" lvl="0" indent="-514350">
              <a:buFont typeface="+mj-lt"/>
              <a:buAutoNum type="arabicPeriod"/>
            </a:pPr>
            <a:r>
              <a:rPr lang="en-US" dirty="0">
                <a:solidFill>
                  <a:srgbClr val="748A32"/>
                </a:solidFill>
                <a:latin typeface="Baloo Tamma 2 SemiBold" panose="03080502040302020200" pitchFamily="66" charset="77"/>
                <a:cs typeface="Baloo Tamma 2 SemiBold" panose="03080502040302020200" pitchFamily="66" charset="77"/>
              </a:rPr>
              <a:t>Avocado prices will correlate with avocado sales volume.</a:t>
            </a:r>
          </a:p>
          <a:p>
            <a:pPr marL="514350" indent="-514350">
              <a:buFont typeface="+mj-lt"/>
              <a:buAutoNum type="arabicPeriod"/>
            </a:pPr>
            <a:endParaRPr lang="en-US" dirty="0"/>
          </a:p>
        </p:txBody>
      </p:sp>
      <p:pic>
        <p:nvPicPr>
          <p:cNvPr id="7" name="Picture 6" descr="A screenshot of a video game&#10;&#10;Description automatically generated with medium confidence">
            <a:extLst>
              <a:ext uri="{FF2B5EF4-FFF2-40B4-BE49-F238E27FC236}">
                <a16:creationId xmlns:a16="http://schemas.microsoft.com/office/drawing/2014/main" id="{DDDE2CB6-931F-CE4B-8662-83D064FC3DDF}"/>
              </a:ext>
            </a:extLst>
          </p:cNvPr>
          <p:cNvPicPr>
            <a:picLocks noChangeAspect="1"/>
          </p:cNvPicPr>
          <p:nvPr/>
        </p:nvPicPr>
        <p:blipFill>
          <a:blip r:embed="rId3"/>
          <a:stretch>
            <a:fillRect/>
          </a:stretch>
        </p:blipFill>
        <p:spPr>
          <a:xfrm rot="20811780">
            <a:off x="9084881" y="744697"/>
            <a:ext cx="4445000" cy="6261100"/>
          </a:xfrm>
          <a:prstGeom prst="rect">
            <a:avLst/>
          </a:prstGeom>
        </p:spPr>
      </p:pic>
    </p:spTree>
    <p:extLst>
      <p:ext uri="{BB962C8B-B14F-4D97-AF65-F5344CB8AC3E}">
        <p14:creationId xmlns:p14="http://schemas.microsoft.com/office/powerpoint/2010/main" val="37581667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Picture 5" descr="A picture containing plant&#10;&#10;Description automatically generated">
            <a:extLst>
              <a:ext uri="{FF2B5EF4-FFF2-40B4-BE49-F238E27FC236}">
                <a16:creationId xmlns:a16="http://schemas.microsoft.com/office/drawing/2014/main" id="{0F2EA6CB-D2A9-8B41-BEFA-43BFC96FD1D0}"/>
              </a:ext>
            </a:extLst>
          </p:cNvPr>
          <p:cNvPicPr>
            <a:picLocks noChangeAspect="1"/>
          </p:cNvPicPr>
          <p:nvPr/>
        </p:nvPicPr>
        <p:blipFill>
          <a:blip r:embed="rId3">
            <a:duotone>
              <a:srgbClr val="70AD47">
                <a:shade val="45000"/>
                <a:satMod val="135000"/>
              </a:srgbClr>
              <a:prstClr val="white"/>
            </a:duotone>
            <a:alphaModFix amt="5000"/>
          </a:blip>
          <a:stretch>
            <a:fillRect/>
          </a:stretch>
        </p:blipFill>
        <p:spPr>
          <a:xfrm>
            <a:off x="-1297646" y="-3148677"/>
            <a:ext cx="13943801" cy="9966243"/>
          </a:xfrm>
          <a:prstGeom prst="rect">
            <a:avLst/>
          </a:prstGeom>
        </p:spPr>
      </p:pic>
      <p:sp>
        <p:nvSpPr>
          <p:cNvPr id="28" name="Cloud Callout 27">
            <a:extLst>
              <a:ext uri="{FF2B5EF4-FFF2-40B4-BE49-F238E27FC236}">
                <a16:creationId xmlns:a16="http://schemas.microsoft.com/office/drawing/2014/main" id="{99129B6D-0B25-9341-ADE0-D2F90E0D84FE}"/>
              </a:ext>
            </a:extLst>
          </p:cNvPr>
          <p:cNvSpPr/>
          <p:nvPr/>
        </p:nvSpPr>
        <p:spPr>
          <a:xfrm rot="11307312">
            <a:off x="6821865" y="4256274"/>
            <a:ext cx="4124472" cy="2939092"/>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Callout 26">
            <a:extLst>
              <a:ext uri="{FF2B5EF4-FFF2-40B4-BE49-F238E27FC236}">
                <a16:creationId xmlns:a16="http://schemas.microsoft.com/office/drawing/2014/main" id="{924E4E6A-5B89-D140-BFF5-027A341A2967}"/>
              </a:ext>
            </a:extLst>
          </p:cNvPr>
          <p:cNvSpPr/>
          <p:nvPr/>
        </p:nvSpPr>
        <p:spPr>
          <a:xfrm>
            <a:off x="1226160" y="939800"/>
            <a:ext cx="3225800" cy="2298700"/>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4814A-5489-6F4B-B8ED-63A9976E3FFA}"/>
              </a:ext>
            </a:extLst>
          </p:cNvPr>
          <p:cNvSpPr>
            <a:spLocks noGrp="1"/>
          </p:cNvSpPr>
          <p:nvPr>
            <p:ph type="title"/>
          </p:nvPr>
        </p:nvSpPr>
        <p:spPr>
          <a:xfrm>
            <a:off x="321927" y="-255369"/>
            <a:ext cx="5371386" cy="1384995"/>
          </a:xfrm>
        </p:spPr>
        <p:txBody>
          <a:bodyPr>
            <a:normAutofit/>
          </a:bodyPr>
          <a:lstStyle/>
          <a:p>
            <a:r>
              <a:rPr lang="en-US" sz="6000" b="1" dirty="0">
                <a:solidFill>
                  <a:srgbClr val="526A29"/>
                </a:solidFill>
                <a:latin typeface="Baloo Tamma 2" panose="03080502040302020200" pitchFamily="66" charset="77"/>
                <a:cs typeface="Baloo Tamma 2" panose="03080502040302020200" pitchFamily="66" charset="77"/>
              </a:rPr>
              <a:t>Inspirations</a:t>
            </a:r>
          </a:p>
        </p:txBody>
      </p:sp>
      <p:pic>
        <p:nvPicPr>
          <p:cNvPr id="12" name="Content Placeholder 11" descr="A picture containing green, indoor, yellow, bright&#10;&#10;Description automatically generated">
            <a:extLst>
              <a:ext uri="{FF2B5EF4-FFF2-40B4-BE49-F238E27FC236}">
                <a16:creationId xmlns:a16="http://schemas.microsoft.com/office/drawing/2014/main" id="{5BF1C60B-F812-EC47-B9B6-10AC9CF9801F}"/>
              </a:ext>
            </a:extLst>
          </p:cNvPr>
          <p:cNvPicPr>
            <a:picLocks noGrp="1" noChangeAspect="1"/>
          </p:cNvPicPr>
          <p:nvPr>
            <p:ph idx="1"/>
          </p:nvPr>
        </p:nvPicPr>
        <p:blipFill>
          <a:blip r:embed="rId4"/>
          <a:srcRect l="1734" r="3273" b="3286"/>
          <a:stretch>
            <a:fillRect/>
          </a:stretch>
        </p:blipFill>
        <p:spPr>
          <a:xfrm>
            <a:off x="6198409" y="2592011"/>
            <a:ext cx="5371387" cy="2754024"/>
          </a:xfrm>
          <a:custGeom>
            <a:avLst/>
            <a:gdLst>
              <a:gd name="connsiteX0" fmla="*/ 490547 w 5740400"/>
              <a:gd name="connsiteY0" fmla="*/ 0 h 2943225"/>
              <a:gd name="connsiteX1" fmla="*/ 5249853 w 5740400"/>
              <a:gd name="connsiteY1" fmla="*/ 0 h 2943225"/>
              <a:gd name="connsiteX2" fmla="*/ 5740400 w 5740400"/>
              <a:gd name="connsiteY2" fmla="*/ 490547 h 2943225"/>
              <a:gd name="connsiteX3" fmla="*/ 5740400 w 5740400"/>
              <a:gd name="connsiteY3" fmla="*/ 2452678 h 2943225"/>
              <a:gd name="connsiteX4" fmla="*/ 5249853 w 5740400"/>
              <a:gd name="connsiteY4" fmla="*/ 2943225 h 2943225"/>
              <a:gd name="connsiteX5" fmla="*/ 490547 w 5740400"/>
              <a:gd name="connsiteY5" fmla="*/ 2943225 h 2943225"/>
              <a:gd name="connsiteX6" fmla="*/ 0 w 5740400"/>
              <a:gd name="connsiteY6" fmla="*/ 2452678 h 2943225"/>
              <a:gd name="connsiteX7" fmla="*/ 0 w 5740400"/>
              <a:gd name="connsiteY7" fmla="*/ 490547 h 2943225"/>
              <a:gd name="connsiteX8" fmla="*/ 490547 w 5740400"/>
              <a:gd name="connsiteY8" fmla="*/ 0 h 294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0400" h="2943225">
                <a:moveTo>
                  <a:pt x="490547" y="0"/>
                </a:moveTo>
                <a:lnTo>
                  <a:pt x="5249853" y="0"/>
                </a:lnTo>
                <a:cubicBezTo>
                  <a:pt x="5520775" y="0"/>
                  <a:pt x="5740400" y="219625"/>
                  <a:pt x="5740400" y="490547"/>
                </a:cubicBezTo>
                <a:lnTo>
                  <a:pt x="5740400" y="2452678"/>
                </a:lnTo>
                <a:cubicBezTo>
                  <a:pt x="5740400" y="2723600"/>
                  <a:pt x="5520775" y="2943225"/>
                  <a:pt x="5249853" y="2943225"/>
                </a:cubicBezTo>
                <a:lnTo>
                  <a:pt x="490547" y="2943225"/>
                </a:lnTo>
                <a:cubicBezTo>
                  <a:pt x="219625" y="2943225"/>
                  <a:pt x="0" y="2723600"/>
                  <a:pt x="0" y="2452678"/>
                </a:cubicBezTo>
                <a:lnTo>
                  <a:pt x="0" y="490547"/>
                </a:lnTo>
                <a:cubicBezTo>
                  <a:pt x="0" y="219625"/>
                  <a:pt x="219625" y="0"/>
                  <a:pt x="490547" y="0"/>
                </a:cubicBezTo>
                <a:close/>
              </a:path>
            </a:pathLst>
          </a:custGeom>
        </p:spPr>
      </p:pic>
      <p:sp>
        <p:nvSpPr>
          <p:cNvPr id="4" name="Text Placeholder 3">
            <a:extLst>
              <a:ext uri="{FF2B5EF4-FFF2-40B4-BE49-F238E27FC236}">
                <a16:creationId xmlns:a16="http://schemas.microsoft.com/office/drawing/2014/main" id="{E6819B1A-0C18-D646-AE8F-DF6B78B8C82D}"/>
              </a:ext>
            </a:extLst>
          </p:cNvPr>
          <p:cNvSpPr>
            <a:spLocks noGrp="1"/>
          </p:cNvSpPr>
          <p:nvPr>
            <p:ph type="body" sz="half" idx="2"/>
          </p:nvPr>
        </p:nvSpPr>
        <p:spPr>
          <a:xfrm>
            <a:off x="872942" y="6541976"/>
            <a:ext cx="3932237" cy="444270"/>
          </a:xfrm>
        </p:spPr>
        <p:txBody>
          <a:bodyPr/>
          <a:lstStyle/>
          <a:p>
            <a:r>
              <a:rPr lang="en-US" dirty="0">
                <a:solidFill>
                  <a:srgbClr val="748A32"/>
                </a:solidFill>
                <a:latin typeface="Baloo Tamma 2 SemiBold" panose="03080502040302020200" pitchFamily="66" charset="77"/>
                <a:cs typeface="Baloo Tamma 2 SemiBold" panose="03080502040302020200" pitchFamily="66" charset="77"/>
              </a:rPr>
              <a:t>https://</a:t>
            </a:r>
            <a:r>
              <a:rPr lang="en-US" dirty="0" err="1">
                <a:solidFill>
                  <a:srgbClr val="748A32"/>
                </a:solidFill>
                <a:latin typeface="Baloo Tamma 2 SemiBold" panose="03080502040302020200" pitchFamily="66" charset="77"/>
                <a:cs typeface="Baloo Tamma 2 SemiBold" panose="03080502040302020200" pitchFamily="66" charset="77"/>
              </a:rPr>
              <a:t>www.imdb.com</a:t>
            </a:r>
            <a:r>
              <a:rPr lang="en-US" dirty="0">
                <a:solidFill>
                  <a:srgbClr val="748A32"/>
                </a:solidFill>
                <a:latin typeface="Baloo Tamma 2 SemiBold" panose="03080502040302020200" pitchFamily="66" charset="77"/>
                <a:cs typeface="Baloo Tamma 2 SemiBold" panose="03080502040302020200" pitchFamily="66" charset="77"/>
              </a:rPr>
              <a:t>/title/tt11064620/</a:t>
            </a:r>
          </a:p>
        </p:txBody>
      </p:sp>
      <p:pic>
        <p:nvPicPr>
          <p:cNvPr id="9" name="Picture 8">
            <a:extLst>
              <a:ext uri="{FF2B5EF4-FFF2-40B4-BE49-F238E27FC236}">
                <a16:creationId xmlns:a16="http://schemas.microsoft.com/office/drawing/2014/main" id="{2E495FBD-7286-054F-BAB0-CD227A0DA7FA}"/>
              </a:ext>
            </a:extLst>
          </p:cNvPr>
          <p:cNvPicPr>
            <a:picLocks noChangeAspect="1"/>
          </p:cNvPicPr>
          <p:nvPr/>
        </p:nvPicPr>
        <p:blipFill>
          <a:blip r:embed="rId5"/>
          <a:srcRect b="1191"/>
          <a:stretch/>
        </p:blipFill>
        <p:spPr>
          <a:xfrm>
            <a:off x="321927" y="2349650"/>
            <a:ext cx="5034266" cy="4175126"/>
          </a:xfrm>
          <a:custGeom>
            <a:avLst/>
            <a:gdLst>
              <a:gd name="connsiteX0" fmla="*/ 695868 w 5034266"/>
              <a:gd name="connsiteY0" fmla="*/ 0 h 4175126"/>
              <a:gd name="connsiteX1" fmla="*/ 4338398 w 5034266"/>
              <a:gd name="connsiteY1" fmla="*/ 0 h 4175126"/>
              <a:gd name="connsiteX2" fmla="*/ 5034266 w 5034266"/>
              <a:gd name="connsiteY2" fmla="*/ 695868 h 4175126"/>
              <a:gd name="connsiteX3" fmla="*/ 5034266 w 5034266"/>
              <a:gd name="connsiteY3" fmla="*/ 3479258 h 4175126"/>
              <a:gd name="connsiteX4" fmla="*/ 4338398 w 5034266"/>
              <a:gd name="connsiteY4" fmla="*/ 4175126 h 4175126"/>
              <a:gd name="connsiteX5" fmla="*/ 695868 w 5034266"/>
              <a:gd name="connsiteY5" fmla="*/ 4175126 h 4175126"/>
              <a:gd name="connsiteX6" fmla="*/ 0 w 5034266"/>
              <a:gd name="connsiteY6" fmla="*/ 3479258 h 4175126"/>
              <a:gd name="connsiteX7" fmla="*/ 0 w 5034266"/>
              <a:gd name="connsiteY7" fmla="*/ 695868 h 4175126"/>
              <a:gd name="connsiteX8" fmla="*/ 695868 w 5034266"/>
              <a:gd name="connsiteY8" fmla="*/ 0 h 417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266" h="4175126">
                <a:moveTo>
                  <a:pt x="695868" y="0"/>
                </a:moveTo>
                <a:lnTo>
                  <a:pt x="4338398" y="0"/>
                </a:lnTo>
                <a:cubicBezTo>
                  <a:pt x="4722715" y="0"/>
                  <a:pt x="5034266" y="311551"/>
                  <a:pt x="5034266" y="695868"/>
                </a:cubicBezTo>
                <a:lnTo>
                  <a:pt x="5034266" y="3479258"/>
                </a:lnTo>
                <a:cubicBezTo>
                  <a:pt x="5034266" y="3863575"/>
                  <a:pt x="4722715" y="4175126"/>
                  <a:pt x="4338398" y="4175126"/>
                </a:cubicBezTo>
                <a:lnTo>
                  <a:pt x="695868" y="4175126"/>
                </a:lnTo>
                <a:cubicBezTo>
                  <a:pt x="311551" y="4175126"/>
                  <a:pt x="0" y="3863575"/>
                  <a:pt x="0" y="3479258"/>
                </a:cubicBezTo>
                <a:lnTo>
                  <a:pt x="0" y="695868"/>
                </a:lnTo>
                <a:cubicBezTo>
                  <a:pt x="0" y="311551"/>
                  <a:pt x="311551" y="0"/>
                  <a:pt x="695868" y="0"/>
                </a:cubicBezTo>
                <a:close/>
              </a:path>
            </a:pathLst>
          </a:custGeom>
        </p:spPr>
      </p:pic>
      <p:sp>
        <p:nvSpPr>
          <p:cNvPr id="19" name="TextBox 18">
            <a:extLst>
              <a:ext uri="{FF2B5EF4-FFF2-40B4-BE49-F238E27FC236}">
                <a16:creationId xmlns:a16="http://schemas.microsoft.com/office/drawing/2014/main" id="{756DCF43-5E72-104F-9AFE-CF1B87FADB67}"/>
              </a:ext>
            </a:extLst>
          </p:cNvPr>
          <p:cNvSpPr txBox="1"/>
          <p:nvPr/>
        </p:nvSpPr>
        <p:spPr>
          <a:xfrm>
            <a:off x="1394720" y="1234281"/>
            <a:ext cx="3225800" cy="1200329"/>
          </a:xfrm>
          <a:prstGeom prst="rect">
            <a:avLst/>
          </a:prstGeom>
          <a:noFill/>
        </p:spPr>
        <p:txBody>
          <a:bodyPr wrap="square" rtlCol="0">
            <a:spAutoFit/>
          </a:bodyPr>
          <a:lstStyle/>
          <a:p>
            <a:pPr algn="ctr"/>
            <a:r>
              <a:rPr lang="en-US" sz="2400" b="1" dirty="0">
                <a:solidFill>
                  <a:srgbClr val="9E5A36"/>
                </a:solidFill>
                <a:latin typeface="Baloo Tamma 2" panose="03080502040302020200" pitchFamily="66" charset="77"/>
                <a:cs typeface="Baloo Tamma 2" panose="03080502040302020200" pitchFamily="66" charset="77"/>
              </a:rPr>
              <a:t>“…a magnet for money-hungry cartels.”</a:t>
            </a:r>
          </a:p>
        </p:txBody>
      </p:sp>
      <p:sp>
        <p:nvSpPr>
          <p:cNvPr id="20" name="TextBox 19">
            <a:extLst>
              <a:ext uri="{FF2B5EF4-FFF2-40B4-BE49-F238E27FC236}">
                <a16:creationId xmlns:a16="http://schemas.microsoft.com/office/drawing/2014/main" id="{51C0CB10-FAAF-7140-8F6B-79124F6F9A8C}"/>
              </a:ext>
            </a:extLst>
          </p:cNvPr>
          <p:cNvSpPr txBox="1"/>
          <p:nvPr/>
        </p:nvSpPr>
        <p:spPr>
          <a:xfrm>
            <a:off x="7148068" y="5416586"/>
            <a:ext cx="4102100" cy="1569660"/>
          </a:xfrm>
          <a:prstGeom prst="rect">
            <a:avLst/>
          </a:prstGeom>
          <a:noFill/>
        </p:spPr>
        <p:txBody>
          <a:bodyPr wrap="square" rtlCol="0">
            <a:spAutoFit/>
          </a:bodyPr>
          <a:lstStyle/>
          <a:p>
            <a:r>
              <a:rPr lang="en-US" sz="3200" b="1" dirty="0">
                <a:solidFill>
                  <a:srgbClr val="9E5A36"/>
                </a:solidFill>
                <a:latin typeface="Baloo Tamma 2" panose="03080502040302020200" pitchFamily="66" charset="77"/>
                <a:cs typeface="Baloo Tamma 2" panose="03080502040302020200" pitchFamily="66" charset="77"/>
              </a:rPr>
              <a:t>“This avocado armchair could be the future of AI.”</a:t>
            </a:r>
          </a:p>
        </p:txBody>
      </p:sp>
      <p:pic>
        <p:nvPicPr>
          <p:cNvPr id="24" name="Picture 23" descr="Chart, treemap chart&#10;&#10;Description automatically generated">
            <a:extLst>
              <a:ext uri="{FF2B5EF4-FFF2-40B4-BE49-F238E27FC236}">
                <a16:creationId xmlns:a16="http://schemas.microsoft.com/office/drawing/2014/main" id="{6BC3D979-5654-2747-A8A3-413B028F485A}"/>
              </a:ext>
            </a:extLst>
          </p:cNvPr>
          <p:cNvPicPr>
            <a:picLocks noChangeAspect="1"/>
          </p:cNvPicPr>
          <p:nvPr/>
        </p:nvPicPr>
        <p:blipFill>
          <a:blip r:embed="rId6"/>
          <a:srcRect l="2002" r="2279" b="2299"/>
          <a:stretch>
            <a:fillRect/>
          </a:stretch>
        </p:blipFill>
        <p:spPr>
          <a:xfrm>
            <a:off x="6655189" y="118718"/>
            <a:ext cx="4239202" cy="2163501"/>
          </a:xfrm>
          <a:custGeom>
            <a:avLst/>
            <a:gdLst>
              <a:gd name="connsiteX0" fmla="*/ 338126 w 3975100"/>
              <a:gd name="connsiteY0" fmla="*/ 0 h 2028715"/>
              <a:gd name="connsiteX1" fmla="*/ 3636974 w 3975100"/>
              <a:gd name="connsiteY1" fmla="*/ 0 h 2028715"/>
              <a:gd name="connsiteX2" fmla="*/ 3975100 w 3975100"/>
              <a:gd name="connsiteY2" fmla="*/ 338126 h 2028715"/>
              <a:gd name="connsiteX3" fmla="*/ 3975100 w 3975100"/>
              <a:gd name="connsiteY3" fmla="*/ 1690589 h 2028715"/>
              <a:gd name="connsiteX4" fmla="*/ 3636974 w 3975100"/>
              <a:gd name="connsiteY4" fmla="*/ 2028715 h 2028715"/>
              <a:gd name="connsiteX5" fmla="*/ 338126 w 3975100"/>
              <a:gd name="connsiteY5" fmla="*/ 2028715 h 2028715"/>
              <a:gd name="connsiteX6" fmla="*/ 0 w 3975100"/>
              <a:gd name="connsiteY6" fmla="*/ 1690589 h 2028715"/>
              <a:gd name="connsiteX7" fmla="*/ 0 w 3975100"/>
              <a:gd name="connsiteY7" fmla="*/ 338126 h 2028715"/>
              <a:gd name="connsiteX8" fmla="*/ 338126 w 3975100"/>
              <a:gd name="connsiteY8" fmla="*/ 0 h 202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5100" h="2028715">
                <a:moveTo>
                  <a:pt x="338126" y="0"/>
                </a:moveTo>
                <a:lnTo>
                  <a:pt x="3636974" y="0"/>
                </a:lnTo>
                <a:cubicBezTo>
                  <a:pt x="3823716" y="0"/>
                  <a:pt x="3975100" y="151384"/>
                  <a:pt x="3975100" y="338126"/>
                </a:cubicBezTo>
                <a:lnTo>
                  <a:pt x="3975100" y="1690589"/>
                </a:lnTo>
                <a:cubicBezTo>
                  <a:pt x="3975100" y="1877331"/>
                  <a:pt x="3823716" y="2028715"/>
                  <a:pt x="3636974" y="2028715"/>
                </a:cubicBezTo>
                <a:lnTo>
                  <a:pt x="338126" y="2028715"/>
                </a:lnTo>
                <a:cubicBezTo>
                  <a:pt x="151384" y="2028715"/>
                  <a:pt x="0" y="1877331"/>
                  <a:pt x="0" y="1690589"/>
                </a:cubicBezTo>
                <a:lnTo>
                  <a:pt x="0" y="338126"/>
                </a:lnTo>
                <a:cubicBezTo>
                  <a:pt x="0" y="151384"/>
                  <a:pt x="151384" y="0"/>
                  <a:pt x="338126" y="0"/>
                </a:cubicBezTo>
                <a:close/>
              </a:path>
            </a:pathLst>
          </a:custGeom>
        </p:spPr>
      </p:pic>
      <p:pic>
        <p:nvPicPr>
          <p:cNvPr id="26" name="Picture 25" descr="A picture containing fruit, avocado, sliced&#10;&#10;Description automatically generated">
            <a:extLst>
              <a:ext uri="{FF2B5EF4-FFF2-40B4-BE49-F238E27FC236}">
                <a16:creationId xmlns:a16="http://schemas.microsoft.com/office/drawing/2014/main" id="{4CA5CCA7-DF7B-7740-9F47-1AF05E416F4A}"/>
              </a:ext>
            </a:extLst>
          </p:cNvPr>
          <p:cNvPicPr>
            <a:picLocks noChangeAspect="1"/>
          </p:cNvPicPr>
          <p:nvPr/>
        </p:nvPicPr>
        <p:blipFill>
          <a:blip r:embed="rId7"/>
          <a:stretch>
            <a:fillRect/>
          </a:stretch>
        </p:blipFill>
        <p:spPr>
          <a:xfrm>
            <a:off x="5129102" y="357959"/>
            <a:ext cx="1090307" cy="1685020"/>
          </a:xfrm>
          <a:prstGeom prst="rect">
            <a:avLst/>
          </a:prstGeom>
        </p:spPr>
      </p:pic>
      <p:sp>
        <p:nvSpPr>
          <p:cNvPr id="3" name="TextBox 2">
            <a:extLst>
              <a:ext uri="{FF2B5EF4-FFF2-40B4-BE49-F238E27FC236}">
                <a16:creationId xmlns:a16="http://schemas.microsoft.com/office/drawing/2014/main" id="{1B58BF64-A2B3-454D-9394-E83AA110E86E}"/>
              </a:ext>
            </a:extLst>
          </p:cNvPr>
          <p:cNvSpPr txBox="1"/>
          <p:nvPr/>
        </p:nvSpPr>
        <p:spPr>
          <a:xfrm>
            <a:off x="6975766" y="2273441"/>
            <a:ext cx="3831498" cy="369332"/>
          </a:xfrm>
          <a:prstGeom prst="rect">
            <a:avLst/>
          </a:prstGeom>
          <a:noFill/>
        </p:spPr>
        <p:txBody>
          <a:bodyPr wrap="none" rtlCol="0">
            <a:spAutoFit/>
          </a:bodyPr>
          <a:lstStyle/>
          <a:p>
            <a:r>
              <a:rPr lang="en-US" dirty="0">
                <a:solidFill>
                  <a:srgbClr val="748A32"/>
                </a:solidFill>
                <a:latin typeface="Baloo Tamma 2 Medium" panose="03080502040302020200" pitchFamily="66" charset="77"/>
                <a:cs typeface="Baloo Tamma 2 Medium" panose="03080502040302020200" pitchFamily="66" charset="77"/>
                <a:hlinkClick r:id="rId8">
                  <a:extLst>
                    <a:ext uri="{A12FA001-AC4F-418D-AE19-62706E023703}">
                      <ahyp:hlinkClr xmlns:ahyp="http://schemas.microsoft.com/office/drawing/2018/hyperlinkcolor" val="tx"/>
                    </a:ext>
                  </a:extLst>
                </a:hlinkClick>
              </a:rPr>
              <a:t>https://www.technologyreview.com/</a:t>
            </a:r>
            <a:endParaRPr lang="en-US" dirty="0">
              <a:solidFill>
                <a:srgbClr val="748A32"/>
              </a:solidFill>
              <a:latin typeface="Baloo Tamma 2 Medium" panose="03080502040302020200" pitchFamily="66" charset="77"/>
              <a:cs typeface="Baloo Tamma 2 Medium" panose="03080502040302020200" pitchFamily="66" charset="77"/>
            </a:endParaRPr>
          </a:p>
        </p:txBody>
      </p:sp>
    </p:spTree>
    <p:extLst>
      <p:ext uri="{BB962C8B-B14F-4D97-AF65-F5344CB8AC3E}">
        <p14:creationId xmlns:p14="http://schemas.microsoft.com/office/powerpoint/2010/main" val="286362494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73D0-E67C-AA40-9199-4390E481D113}"/>
              </a:ext>
            </a:extLst>
          </p:cNvPr>
          <p:cNvSpPr>
            <a:spLocks noGrp="1"/>
          </p:cNvSpPr>
          <p:nvPr>
            <p:ph type="title"/>
          </p:nvPr>
        </p:nvSpPr>
        <p:spPr>
          <a:xfrm>
            <a:off x="711197" y="465436"/>
            <a:ext cx="5607051" cy="1168400"/>
          </a:xfrm>
        </p:spPr>
        <p:txBody>
          <a:bodyPr>
            <a:noAutofit/>
          </a:bodyPr>
          <a:lstStyle/>
          <a:p>
            <a:r>
              <a:rPr lang="en-US" sz="5400" b="1" dirty="0">
                <a:solidFill>
                  <a:srgbClr val="526A29"/>
                </a:solidFill>
                <a:latin typeface="Baloo Tamma 2" panose="03080502040302020200" pitchFamily="66" charset="77"/>
                <a:cs typeface="Baloo Tamma 2" panose="03080502040302020200" pitchFamily="66" charset="77"/>
              </a:rPr>
              <a:t>Extract the DATA</a:t>
            </a:r>
          </a:p>
        </p:txBody>
      </p:sp>
      <p:sp>
        <p:nvSpPr>
          <p:cNvPr id="3" name="Content Placeholder 2">
            <a:extLst>
              <a:ext uri="{FF2B5EF4-FFF2-40B4-BE49-F238E27FC236}">
                <a16:creationId xmlns:a16="http://schemas.microsoft.com/office/drawing/2014/main" id="{432547C9-7BD4-4D46-9C5C-35A85A063CCE}"/>
              </a:ext>
            </a:extLst>
          </p:cNvPr>
          <p:cNvSpPr>
            <a:spLocks noGrp="1"/>
          </p:cNvSpPr>
          <p:nvPr>
            <p:ph idx="1"/>
          </p:nvPr>
        </p:nvSpPr>
        <p:spPr>
          <a:xfrm>
            <a:off x="711199" y="1716088"/>
            <a:ext cx="6172200" cy="4873625"/>
          </a:xfrm>
        </p:spPr>
        <p:txBody>
          <a:bodyPr>
            <a:normAutofit/>
          </a:bodyPr>
          <a:lstStyle/>
          <a:p>
            <a:pPr marL="0" indent="0" fontAlgn="base">
              <a:lnSpc>
                <a:spcPct val="150000"/>
              </a:lnSpc>
              <a:buNone/>
            </a:pPr>
            <a:r>
              <a:rPr lang="en-US" sz="1900" dirty="0">
                <a:solidFill>
                  <a:srgbClr val="748A32"/>
                </a:solidFill>
                <a:latin typeface="Baloo Tamma 2 SemiBold" panose="03080502040302020200" pitchFamily="66" charset="77"/>
                <a:cs typeface="Baloo Tamma 2 SemiBold" panose="03080502040302020200" pitchFamily="66" charset="77"/>
              </a:rPr>
              <a:t>Data used “is an updated version of the </a:t>
            </a:r>
            <a:r>
              <a:rPr lang="en-US" sz="1900" dirty="0">
                <a:solidFill>
                  <a:srgbClr val="748A32"/>
                </a:solidFill>
                <a:latin typeface="Baloo Tamma 2 SemiBold" panose="03080502040302020200" pitchFamily="66" charset="77"/>
                <a:cs typeface="Baloo Tamma 2 SemiBold" panose="03080502040302020200" pitchFamily="66" charset="77"/>
                <a:hlinkClick r:id="rId2">
                  <a:extLst>
                    <a:ext uri="{A12FA001-AC4F-418D-AE19-62706E023703}">
                      <ahyp:hlinkClr xmlns:ahyp="http://schemas.microsoft.com/office/drawing/2018/hyperlinkcolor" val="tx"/>
                    </a:ext>
                  </a:extLst>
                </a:hlinkClick>
              </a:rPr>
              <a:t>avocado dataset</a:t>
            </a:r>
            <a:r>
              <a:rPr lang="en-US" sz="1900" dirty="0">
                <a:solidFill>
                  <a:srgbClr val="748A32"/>
                </a:solidFill>
                <a:latin typeface="Baloo Tamma 2 SemiBold" panose="03080502040302020200" pitchFamily="66" charset="77"/>
                <a:cs typeface="Baloo Tamma 2 SemiBold" panose="03080502040302020200" pitchFamily="66" charset="77"/>
              </a:rPr>
              <a:t> originally compiled from the </a:t>
            </a:r>
            <a:r>
              <a:rPr lang="en-US" sz="1900" dirty="0">
                <a:solidFill>
                  <a:srgbClr val="748A32"/>
                </a:solidFill>
                <a:latin typeface="Baloo Tamma 2 SemiBold" panose="03080502040302020200" pitchFamily="66" charset="77"/>
                <a:cs typeface="Baloo Tamma 2 SemiBold" panose="03080502040302020200" pitchFamily="66" charset="77"/>
                <a:hlinkClick r:id="rId3">
                  <a:extLst>
                    <a:ext uri="{A12FA001-AC4F-418D-AE19-62706E023703}">
                      <ahyp:hlinkClr xmlns:ahyp="http://schemas.microsoft.com/office/drawing/2018/hyperlinkcolor" val="tx"/>
                    </a:ext>
                  </a:extLst>
                </a:hlinkClick>
              </a:rPr>
              <a:t>Hass Avocado Board</a:t>
            </a:r>
            <a:r>
              <a:rPr lang="en-US" sz="1900" dirty="0">
                <a:solidFill>
                  <a:srgbClr val="748A32"/>
                </a:solidFill>
                <a:latin typeface="Baloo Tamma 2 SemiBold" panose="03080502040302020200" pitchFamily="66" charset="77"/>
                <a:cs typeface="Baloo Tamma 2 SemiBold" panose="03080502040302020200" pitchFamily="66" charset="77"/>
              </a:rPr>
              <a:t> (or HAB, for short) data and published on Kaggle by </a:t>
            </a:r>
            <a:r>
              <a:rPr lang="en-US" sz="1900" dirty="0">
                <a:solidFill>
                  <a:srgbClr val="748A32"/>
                </a:solidFill>
                <a:latin typeface="Baloo Tamma 2 SemiBold" panose="03080502040302020200" pitchFamily="66" charset="77"/>
                <a:cs typeface="Baloo Tamma 2 SemiBold" panose="03080502040302020200" pitchFamily="66" charset="77"/>
                <a:hlinkClick r:id="rId4">
                  <a:extLst>
                    <a:ext uri="{A12FA001-AC4F-418D-AE19-62706E023703}">
                      <ahyp:hlinkClr xmlns:ahyp="http://schemas.microsoft.com/office/drawing/2018/hyperlinkcolor" val="tx"/>
                    </a:ext>
                  </a:extLst>
                </a:hlinkClick>
              </a:rPr>
              <a:t>Justin Kiggins</a:t>
            </a:r>
            <a:r>
              <a:rPr lang="en-US" sz="1900" dirty="0">
                <a:solidFill>
                  <a:srgbClr val="748A32"/>
                </a:solidFill>
                <a:latin typeface="Baloo Tamma 2 SemiBold" panose="03080502040302020200" pitchFamily="66" charset="77"/>
                <a:cs typeface="Baloo Tamma 2 SemiBold" panose="03080502040302020200" pitchFamily="66" charset="77"/>
              </a:rPr>
              <a:t> in 2018. The dataset features historical data on avocado prices and sales volume in multiple cities, states, and regions of the USA.” </a:t>
            </a:r>
          </a:p>
          <a:p>
            <a:pPr marL="0" indent="0">
              <a:buNone/>
            </a:pPr>
            <a:endParaRPr lang="en-US" dirty="0"/>
          </a:p>
        </p:txBody>
      </p:sp>
      <p:sp>
        <p:nvSpPr>
          <p:cNvPr id="4" name="Text Placeholder 3">
            <a:extLst>
              <a:ext uri="{FF2B5EF4-FFF2-40B4-BE49-F238E27FC236}">
                <a16:creationId xmlns:a16="http://schemas.microsoft.com/office/drawing/2014/main" id="{C3CAAD6A-07A9-DB4A-8BFD-614A9F8A1C29}"/>
              </a:ext>
            </a:extLst>
          </p:cNvPr>
          <p:cNvSpPr>
            <a:spLocks noGrp="1"/>
          </p:cNvSpPr>
          <p:nvPr>
            <p:ph type="body" sz="half" idx="2"/>
          </p:nvPr>
        </p:nvSpPr>
        <p:spPr>
          <a:xfrm>
            <a:off x="711199" y="1409699"/>
            <a:ext cx="6172200" cy="215901"/>
          </a:xfrm>
        </p:spPr>
        <p:txBody>
          <a:bodyPr>
            <a:noAutofit/>
          </a:bodyPr>
          <a:lstStyle/>
          <a:p>
            <a:r>
              <a:rPr lang="en-US" sz="1400" dirty="0">
                <a:solidFill>
                  <a:srgbClr val="748A32"/>
                </a:solidFill>
                <a:latin typeface="Baloo Tamma 2 SemiBold" panose="03080502040302020200" pitchFamily="66" charset="77"/>
                <a:cs typeface="Baloo Tamma 2 SemiBold" panose="03080502040302020200" pitchFamily="66" charset="77"/>
              </a:rPr>
              <a:t>Kaggle - </a:t>
            </a:r>
            <a:r>
              <a:rPr lang="en-US" sz="1400" dirty="0">
                <a:solidFill>
                  <a:srgbClr val="9E5A36"/>
                </a:solidFill>
                <a:latin typeface="Baloo Tamma 2 SemiBold" panose="03080502040302020200" pitchFamily="66" charset="77"/>
                <a:cs typeface="Baloo Tamma 2 SemiBold" panose="03080502040302020200" pitchFamily="66" charset="77"/>
              </a:rPr>
              <a:t>https://</a:t>
            </a:r>
            <a:r>
              <a:rPr lang="en-US" sz="1400" dirty="0" err="1">
                <a:solidFill>
                  <a:srgbClr val="9E5A36"/>
                </a:solidFill>
                <a:latin typeface="Baloo Tamma 2 SemiBold" panose="03080502040302020200" pitchFamily="66" charset="77"/>
                <a:cs typeface="Baloo Tamma 2 SemiBold" panose="03080502040302020200" pitchFamily="66" charset="77"/>
              </a:rPr>
              <a:t>www.kaggle.com</a:t>
            </a:r>
            <a:r>
              <a:rPr lang="en-US" sz="1400" dirty="0">
                <a:solidFill>
                  <a:srgbClr val="9E5A36"/>
                </a:solidFill>
                <a:latin typeface="Baloo Tamma 2 SemiBold" panose="03080502040302020200" pitchFamily="66" charset="77"/>
                <a:cs typeface="Baloo Tamma 2 SemiBold" panose="03080502040302020200" pitchFamily="66" charset="77"/>
              </a:rPr>
              <a:t>/</a:t>
            </a:r>
            <a:r>
              <a:rPr lang="en-US" sz="1400" dirty="0" err="1">
                <a:solidFill>
                  <a:srgbClr val="9E5A36"/>
                </a:solidFill>
                <a:latin typeface="Baloo Tamma 2 SemiBold" panose="03080502040302020200" pitchFamily="66" charset="77"/>
                <a:cs typeface="Baloo Tamma 2 SemiBold" panose="03080502040302020200" pitchFamily="66" charset="77"/>
              </a:rPr>
              <a:t>timmate</a:t>
            </a:r>
            <a:r>
              <a:rPr lang="en-US" sz="1400" dirty="0">
                <a:solidFill>
                  <a:srgbClr val="9E5A36"/>
                </a:solidFill>
                <a:latin typeface="Baloo Tamma 2 SemiBold" panose="03080502040302020200" pitchFamily="66" charset="77"/>
                <a:cs typeface="Baloo Tamma 2 SemiBold" panose="03080502040302020200" pitchFamily="66" charset="77"/>
              </a:rPr>
              <a:t>/avocado-prices-2020.csv</a:t>
            </a:r>
          </a:p>
        </p:txBody>
      </p:sp>
      <p:sp>
        <p:nvSpPr>
          <p:cNvPr id="8" name="TextBox 7">
            <a:extLst>
              <a:ext uri="{FF2B5EF4-FFF2-40B4-BE49-F238E27FC236}">
                <a16:creationId xmlns:a16="http://schemas.microsoft.com/office/drawing/2014/main" id="{DE892544-7BF1-2148-A5C9-8BC4C5709C2C}"/>
              </a:ext>
            </a:extLst>
          </p:cNvPr>
          <p:cNvSpPr txBox="1"/>
          <p:nvPr/>
        </p:nvSpPr>
        <p:spPr>
          <a:xfrm>
            <a:off x="711197" y="4608035"/>
            <a:ext cx="4640139" cy="1200329"/>
          </a:xfrm>
          <a:prstGeom prst="rect">
            <a:avLst/>
          </a:prstGeom>
          <a:noFill/>
        </p:spPr>
        <p:txBody>
          <a:bodyPr wrap="square" rtlCol="0">
            <a:spAutoFit/>
          </a:bodyPr>
          <a:lstStyle/>
          <a:p>
            <a:r>
              <a:rPr lang="en-US" sz="2400" b="1" dirty="0">
                <a:solidFill>
                  <a:srgbClr val="526A29"/>
                </a:solidFill>
                <a:latin typeface="Baloo Tamma 2" panose="03080502040302020200" pitchFamily="66" charset="77"/>
                <a:cs typeface="Baloo Tamma 2" panose="03080502040302020200" pitchFamily="66" charset="77"/>
              </a:rPr>
              <a:t>This updated version contains data from 4 January 2015 up to 17 May 2020</a:t>
            </a:r>
          </a:p>
        </p:txBody>
      </p:sp>
      <p:sp>
        <p:nvSpPr>
          <p:cNvPr id="5" name="Rectangle 4">
            <a:extLst>
              <a:ext uri="{FF2B5EF4-FFF2-40B4-BE49-F238E27FC236}">
                <a16:creationId xmlns:a16="http://schemas.microsoft.com/office/drawing/2014/main" id="{2156653E-F87B-B341-802E-F56CB8D13A0C}"/>
              </a:ext>
            </a:extLst>
          </p:cNvPr>
          <p:cNvSpPr/>
          <p:nvPr/>
        </p:nvSpPr>
        <p:spPr>
          <a:xfrm>
            <a:off x="6883400" y="0"/>
            <a:ext cx="5308600" cy="6924973"/>
          </a:xfrm>
          <a:prstGeom prst="rect">
            <a:avLst/>
          </a:prstGeom>
          <a:gradFill>
            <a:gsLst>
              <a:gs pos="0">
                <a:srgbClr val="E3D59F"/>
              </a:gs>
              <a:gs pos="67000">
                <a:srgbClr val="FFF7D1"/>
              </a:gs>
              <a:gs pos="97000">
                <a:srgbClr val="E3D59F"/>
              </a:gs>
              <a:gs pos="100000">
                <a:srgbClr val="E3D59F"/>
              </a:gs>
            </a:gsLst>
            <a:path path="circle">
              <a:fillToRect l="100000" t="100000"/>
            </a:path>
          </a:gradFill>
        </p:spPr>
        <p:txBody>
          <a:bodyPr wrap="square">
            <a:spAutoFit/>
          </a:bodyPr>
          <a:lstStyle/>
          <a:p>
            <a:pPr fontAlgn="base">
              <a:lnSpc>
                <a:spcPct val="200000"/>
              </a:lnSpc>
            </a:pPr>
            <a:endParaRPr lang="en-US" sz="1600" b="1" dirty="0">
              <a:solidFill>
                <a:srgbClr val="C75E16"/>
              </a:solidFill>
              <a:effectLst/>
              <a:latin typeface="Baloo Tamma 2" panose="03080502040302020200" pitchFamily="66" charset="77"/>
              <a:cs typeface="Baloo Tamma 2" panose="03080502040302020200" pitchFamily="66" charset="77"/>
            </a:endParaRPr>
          </a:p>
          <a:p>
            <a:pPr fontAlgn="base">
              <a:lnSpc>
                <a:spcPct val="200000"/>
              </a:lnSpc>
            </a:pPr>
            <a:endParaRPr lang="en-US" sz="1600" b="1" dirty="0">
              <a:solidFill>
                <a:srgbClr val="C75E16"/>
              </a:solidFill>
              <a:latin typeface="Baloo Tamma 2" panose="03080502040302020200" pitchFamily="66" charset="77"/>
              <a:cs typeface="Baloo Tamma 2" panose="03080502040302020200" pitchFamily="66" charset="77"/>
            </a:endParaRPr>
          </a:p>
          <a:p>
            <a:pPr fontAlgn="base">
              <a:lnSpc>
                <a:spcPct val="200000"/>
              </a:lnSpc>
            </a:pPr>
            <a:r>
              <a:rPr lang="en-US" sz="1600" b="1" dirty="0">
                <a:solidFill>
                  <a:srgbClr val="C75E16"/>
                </a:solidFill>
                <a:effectLst/>
                <a:latin typeface="Baloo Tamma 2" panose="03080502040302020200" pitchFamily="66" charset="77"/>
                <a:cs typeface="Baloo Tamma 2" panose="03080502040302020200" pitchFamily="66" charset="77"/>
              </a:rPr>
              <a:t>Some relevant columns in the dataset:</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Date - </a:t>
            </a:r>
            <a:r>
              <a:rPr lang="en-US" sz="1600" b="1" dirty="0">
                <a:solidFill>
                  <a:srgbClr val="748A32"/>
                </a:solidFill>
                <a:effectLst/>
                <a:latin typeface="Baloo Tamma 2" panose="03080502040302020200" pitchFamily="66" charset="77"/>
                <a:cs typeface="Baloo Tamma 2" panose="03080502040302020200" pitchFamily="66" charset="77"/>
              </a:rPr>
              <a:t>The date of the observation</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Average Price - </a:t>
            </a:r>
            <a:r>
              <a:rPr lang="en-US" sz="1600" b="1" dirty="0">
                <a:solidFill>
                  <a:srgbClr val="748A32"/>
                </a:solidFill>
                <a:effectLst/>
                <a:latin typeface="Baloo Tamma 2" panose="03080502040302020200" pitchFamily="66" charset="77"/>
                <a:cs typeface="Baloo Tamma 2" panose="03080502040302020200" pitchFamily="66" charset="77"/>
              </a:rPr>
              <a:t>the average price of a single avocado</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type - </a:t>
            </a:r>
            <a:r>
              <a:rPr lang="en-US" sz="1600" b="1" dirty="0">
                <a:solidFill>
                  <a:srgbClr val="748A32"/>
                </a:solidFill>
                <a:effectLst/>
                <a:latin typeface="Baloo Tamma 2" panose="03080502040302020200" pitchFamily="66" charset="77"/>
                <a:cs typeface="Baloo Tamma 2" panose="03080502040302020200" pitchFamily="66" charset="77"/>
              </a:rPr>
              <a:t>conventional or organic</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year - </a:t>
            </a:r>
            <a:r>
              <a:rPr lang="en-US" sz="1600" b="1" dirty="0">
                <a:solidFill>
                  <a:srgbClr val="748A32"/>
                </a:solidFill>
                <a:effectLst/>
                <a:latin typeface="Baloo Tamma 2" panose="03080502040302020200" pitchFamily="66" charset="77"/>
                <a:cs typeface="Baloo Tamma 2" panose="03080502040302020200" pitchFamily="66" charset="77"/>
              </a:rPr>
              <a:t>the year</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Region - </a:t>
            </a:r>
            <a:r>
              <a:rPr lang="en-US" sz="1600" b="1" dirty="0">
                <a:solidFill>
                  <a:srgbClr val="748A32"/>
                </a:solidFill>
                <a:effectLst/>
                <a:latin typeface="Baloo Tamma 2" panose="03080502040302020200" pitchFamily="66" charset="77"/>
                <a:cs typeface="Baloo Tamma 2" panose="03080502040302020200" pitchFamily="66" charset="77"/>
              </a:rPr>
              <a:t>the city or region of the observation</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Total Volume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4046 -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4046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4225 -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4225 sold</a:t>
            </a:r>
          </a:p>
          <a:p>
            <a:pPr fontAlgn="base">
              <a:lnSpc>
                <a:spcPct val="200000"/>
              </a:lnSpc>
              <a:buFont typeface="Arial" panose="020B0604020202020204" pitchFamily="34" charset="0"/>
              <a:buChar char="•"/>
            </a:pPr>
            <a:r>
              <a:rPr lang="en-US" sz="1600" b="1" dirty="0">
                <a:solidFill>
                  <a:srgbClr val="526A29"/>
                </a:solidFill>
                <a:effectLst/>
                <a:latin typeface="Baloo Tamma 2" panose="03080502040302020200" pitchFamily="66" charset="77"/>
                <a:cs typeface="Baloo Tamma 2" panose="03080502040302020200" pitchFamily="66" charset="77"/>
              </a:rPr>
              <a:t>4770 - </a:t>
            </a:r>
            <a:r>
              <a:rPr lang="en-US" sz="1600" b="1" dirty="0">
                <a:solidFill>
                  <a:srgbClr val="748A32"/>
                </a:solidFill>
                <a:effectLst/>
                <a:latin typeface="Baloo Tamma 2" panose="03080502040302020200" pitchFamily="66" charset="77"/>
                <a:cs typeface="Baloo Tamma 2" panose="03080502040302020200" pitchFamily="66" charset="77"/>
              </a:rPr>
              <a:t>Total number of avocados with PLU 4770 sold</a:t>
            </a:r>
          </a:p>
          <a:p>
            <a:pPr>
              <a:lnSpc>
                <a:spcPct val="200000"/>
              </a:lnSpc>
            </a:pPr>
            <a:br>
              <a:rPr lang="en-US" sz="1600" b="1" dirty="0">
                <a:solidFill>
                  <a:srgbClr val="526A29"/>
                </a:solidFill>
                <a:latin typeface="Baloo Tamma 2" panose="03080502040302020200" pitchFamily="66" charset="77"/>
                <a:cs typeface="Baloo Tamma 2" panose="03080502040302020200" pitchFamily="66" charset="77"/>
              </a:rPr>
            </a:br>
            <a:endParaRPr lang="en-US" sz="1600" b="1" dirty="0">
              <a:solidFill>
                <a:srgbClr val="526A29"/>
              </a:solidFill>
              <a:latin typeface="Baloo Tamma 2" panose="03080502040302020200" pitchFamily="66" charset="77"/>
              <a:cs typeface="Baloo Tamma 2" panose="03080502040302020200" pitchFamily="66" charset="77"/>
            </a:endParaRPr>
          </a:p>
        </p:txBody>
      </p:sp>
      <p:pic>
        <p:nvPicPr>
          <p:cNvPr id="9" name="Picture 8">
            <a:extLst>
              <a:ext uri="{FF2B5EF4-FFF2-40B4-BE49-F238E27FC236}">
                <a16:creationId xmlns:a16="http://schemas.microsoft.com/office/drawing/2014/main" id="{E1CFBB24-2E35-9E4A-A6DC-71227784D641}"/>
              </a:ext>
            </a:extLst>
          </p:cNvPr>
          <p:cNvPicPr>
            <a:picLocks noChangeAspect="1"/>
          </p:cNvPicPr>
          <p:nvPr/>
        </p:nvPicPr>
        <p:blipFill>
          <a:blip r:embed="rId5"/>
          <a:stretch>
            <a:fillRect/>
          </a:stretch>
        </p:blipFill>
        <p:spPr>
          <a:xfrm rot="2392303">
            <a:off x="2757500" y="2890333"/>
            <a:ext cx="6719737" cy="6719737"/>
          </a:xfrm>
          <a:prstGeom prst="rect">
            <a:avLst/>
          </a:prstGeom>
        </p:spPr>
      </p:pic>
    </p:spTree>
    <p:extLst>
      <p:ext uri="{BB962C8B-B14F-4D97-AF65-F5344CB8AC3E}">
        <p14:creationId xmlns:p14="http://schemas.microsoft.com/office/powerpoint/2010/main" val="339482345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12EA-A153-2B44-A2B4-5FE1DE9D6803}"/>
              </a:ext>
            </a:extLst>
          </p:cNvPr>
          <p:cNvSpPr>
            <a:spLocks noGrp="1"/>
          </p:cNvSpPr>
          <p:nvPr>
            <p:ph type="title"/>
          </p:nvPr>
        </p:nvSpPr>
        <p:spPr>
          <a:xfrm>
            <a:off x="1961275" y="1502717"/>
            <a:ext cx="5298507" cy="2213512"/>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Investigating Predictions / Correlations</a:t>
            </a:r>
          </a:p>
        </p:txBody>
      </p:sp>
      <p:sp>
        <p:nvSpPr>
          <p:cNvPr id="4" name="Text Placeholder 3">
            <a:extLst>
              <a:ext uri="{FF2B5EF4-FFF2-40B4-BE49-F238E27FC236}">
                <a16:creationId xmlns:a16="http://schemas.microsoft.com/office/drawing/2014/main" id="{BAA5C4BF-D612-944A-82C5-620A0DE5CEB6}"/>
              </a:ext>
            </a:extLst>
          </p:cNvPr>
          <p:cNvSpPr>
            <a:spLocks noGrp="1"/>
          </p:cNvSpPr>
          <p:nvPr>
            <p:ph type="body" sz="half" idx="2"/>
          </p:nvPr>
        </p:nvSpPr>
        <p:spPr>
          <a:xfrm>
            <a:off x="211642" y="3689350"/>
            <a:ext cx="5298507" cy="3168650"/>
          </a:xfrm>
        </p:spPr>
        <p:txBody>
          <a:bodyPr/>
          <a:lstStyle/>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Price Predictions</a:t>
            </a:r>
          </a:p>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Volume vs. Price</a:t>
            </a:r>
          </a:p>
          <a:p>
            <a:pPr marL="342900" lvl="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Affects of Seasonal changes</a:t>
            </a:r>
          </a:p>
          <a:p>
            <a:pPr marL="342900" indent="-342900">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Differences between Organic vs. Conventional</a:t>
            </a:r>
          </a:p>
          <a:p>
            <a:pPr marL="342900" lvl="0" indent="-342900">
              <a:buFont typeface="Arial" panose="020B0604020202020204" pitchFamily="34" charset="0"/>
              <a:buChar char="•"/>
            </a:pPr>
            <a:endParaRPr lang="en-US" sz="3200" dirty="0">
              <a:solidFill>
                <a:srgbClr val="748A32"/>
              </a:solidFill>
              <a:cs typeface="Baloo Tamma 2" panose="03080502040302020200" pitchFamily="66" charset="77"/>
            </a:endParaRPr>
          </a:p>
          <a:p>
            <a:pPr algn="ctr"/>
            <a:endParaRPr lang="en-US" dirty="0"/>
          </a:p>
        </p:txBody>
      </p:sp>
      <p:pic>
        <p:nvPicPr>
          <p:cNvPr id="16" name="Picture 15" descr="A picture containing snack food, close, frittata&#10;&#10;Description automatically generated">
            <a:extLst>
              <a:ext uri="{FF2B5EF4-FFF2-40B4-BE49-F238E27FC236}">
                <a16:creationId xmlns:a16="http://schemas.microsoft.com/office/drawing/2014/main" id="{BC2E1C5D-A906-6342-9E02-0FD4303738F3}"/>
              </a:ext>
            </a:extLst>
          </p:cNvPr>
          <p:cNvPicPr>
            <a:picLocks noChangeAspect="1"/>
          </p:cNvPicPr>
          <p:nvPr/>
        </p:nvPicPr>
        <p:blipFill>
          <a:blip r:embed="rId2"/>
          <a:stretch>
            <a:fillRect/>
          </a:stretch>
        </p:blipFill>
        <p:spPr>
          <a:xfrm>
            <a:off x="70360" y="139289"/>
            <a:ext cx="2564809" cy="2564809"/>
          </a:xfrm>
          <a:prstGeom prst="rect">
            <a:avLst/>
          </a:prstGeom>
        </p:spPr>
      </p:pic>
      <p:pic>
        <p:nvPicPr>
          <p:cNvPr id="32" name="Picture 31" descr="Graphical user interface&#10;&#10;Description automatically generated with medium confidence">
            <a:extLst>
              <a:ext uri="{FF2B5EF4-FFF2-40B4-BE49-F238E27FC236}">
                <a16:creationId xmlns:a16="http://schemas.microsoft.com/office/drawing/2014/main" id="{47CD8582-51B0-F247-B1DC-9EDF0FADE211}"/>
              </a:ext>
            </a:extLst>
          </p:cNvPr>
          <p:cNvPicPr>
            <a:picLocks noChangeAspect="1"/>
          </p:cNvPicPr>
          <p:nvPr/>
        </p:nvPicPr>
        <p:blipFill rotWithShape="1">
          <a:blip r:embed="rId3"/>
          <a:srcRect l="6542" t="17612" r="38671" b="847"/>
          <a:stretch/>
        </p:blipFill>
        <p:spPr>
          <a:xfrm>
            <a:off x="5959684" y="1158335"/>
            <a:ext cx="5858069" cy="4541330"/>
          </a:xfrm>
          <a:custGeom>
            <a:avLst/>
            <a:gdLst>
              <a:gd name="connsiteX0" fmla="*/ 727883 w 5219701"/>
              <a:gd name="connsiteY0" fmla="*/ 0 h 4367212"/>
              <a:gd name="connsiteX1" fmla="*/ 4491818 w 5219701"/>
              <a:gd name="connsiteY1" fmla="*/ 0 h 4367212"/>
              <a:gd name="connsiteX2" fmla="*/ 5219701 w 5219701"/>
              <a:gd name="connsiteY2" fmla="*/ 727883 h 4367212"/>
              <a:gd name="connsiteX3" fmla="*/ 5219701 w 5219701"/>
              <a:gd name="connsiteY3" fmla="*/ 3639329 h 4367212"/>
              <a:gd name="connsiteX4" fmla="*/ 4491818 w 5219701"/>
              <a:gd name="connsiteY4" fmla="*/ 4367212 h 4367212"/>
              <a:gd name="connsiteX5" fmla="*/ 727883 w 5219701"/>
              <a:gd name="connsiteY5" fmla="*/ 4367212 h 4367212"/>
              <a:gd name="connsiteX6" fmla="*/ 0 w 5219701"/>
              <a:gd name="connsiteY6" fmla="*/ 3639329 h 4367212"/>
              <a:gd name="connsiteX7" fmla="*/ 0 w 5219701"/>
              <a:gd name="connsiteY7" fmla="*/ 727883 h 4367212"/>
              <a:gd name="connsiteX8" fmla="*/ 727883 w 5219701"/>
              <a:gd name="connsiteY8" fmla="*/ 0 h 436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1" h="4367212">
                <a:moveTo>
                  <a:pt x="727883" y="0"/>
                </a:moveTo>
                <a:lnTo>
                  <a:pt x="4491818" y="0"/>
                </a:lnTo>
                <a:cubicBezTo>
                  <a:pt x="4893817" y="0"/>
                  <a:pt x="5219701" y="325884"/>
                  <a:pt x="5219701" y="727883"/>
                </a:cubicBezTo>
                <a:lnTo>
                  <a:pt x="5219701" y="3639329"/>
                </a:lnTo>
                <a:cubicBezTo>
                  <a:pt x="5219701" y="4041328"/>
                  <a:pt x="4893817" y="4367212"/>
                  <a:pt x="4491818" y="4367212"/>
                </a:cubicBezTo>
                <a:lnTo>
                  <a:pt x="727883" y="4367212"/>
                </a:lnTo>
                <a:cubicBezTo>
                  <a:pt x="325884" y="4367212"/>
                  <a:pt x="0" y="4041328"/>
                  <a:pt x="0" y="3639329"/>
                </a:cubicBezTo>
                <a:lnTo>
                  <a:pt x="0" y="727883"/>
                </a:lnTo>
                <a:cubicBezTo>
                  <a:pt x="0" y="325884"/>
                  <a:pt x="325884" y="0"/>
                  <a:pt x="727883" y="0"/>
                </a:cubicBezTo>
                <a:close/>
              </a:path>
            </a:pathLst>
          </a:custGeom>
        </p:spPr>
      </p:pic>
    </p:spTree>
    <p:extLst>
      <p:ext uri="{BB962C8B-B14F-4D97-AF65-F5344CB8AC3E}">
        <p14:creationId xmlns:p14="http://schemas.microsoft.com/office/powerpoint/2010/main" val="34851430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BE20D84F-6FA4-9B4B-863E-494023A41160}"/>
              </a:ext>
            </a:extLst>
          </p:cNvPr>
          <p:cNvPicPr>
            <a:picLocks noChangeAspect="1"/>
          </p:cNvPicPr>
          <p:nvPr/>
        </p:nvPicPr>
        <p:blipFill>
          <a:blip r:embed="rId3">
            <a:alphaModFix amt="20000"/>
          </a:blip>
          <a:stretch>
            <a:fillRect/>
          </a:stretch>
        </p:blipFill>
        <p:spPr>
          <a:xfrm>
            <a:off x="7288431" y="-2867052"/>
            <a:ext cx="6438107" cy="9942874"/>
          </a:xfrm>
          <a:prstGeom prst="rect">
            <a:avLst/>
          </a:prstGeom>
          <a:effectLst>
            <a:reflection endPos="0" dist="50800" dir="5400000" sy="-100000" algn="bl" rotWithShape="0"/>
          </a:effectLst>
        </p:spPr>
      </p:pic>
      <p:sp>
        <p:nvSpPr>
          <p:cNvPr id="2" name="Title 1">
            <a:extLst>
              <a:ext uri="{FF2B5EF4-FFF2-40B4-BE49-F238E27FC236}">
                <a16:creationId xmlns:a16="http://schemas.microsoft.com/office/drawing/2014/main" id="{E0C8ED7A-2428-9A46-A288-8DA48AB3C955}"/>
              </a:ext>
            </a:extLst>
          </p:cNvPr>
          <p:cNvSpPr>
            <a:spLocks noGrp="1"/>
          </p:cNvSpPr>
          <p:nvPr>
            <p:ph type="title"/>
          </p:nvPr>
        </p:nvSpPr>
        <p:spPr>
          <a:xfrm>
            <a:off x="836777" y="564250"/>
            <a:ext cx="7080307" cy="675427"/>
          </a:xfrm>
        </p:spPr>
        <p:txBody>
          <a:bodyPr>
            <a:noAutofit/>
          </a:bodyPr>
          <a:lstStyle/>
          <a:p>
            <a:r>
              <a:rPr lang="en-US" sz="4400" b="1" dirty="0">
                <a:solidFill>
                  <a:srgbClr val="526A29"/>
                </a:solidFill>
                <a:latin typeface="Baloo Tamma 2" panose="03080502040302020200" pitchFamily="66" charset="77"/>
                <a:cs typeface="Baloo Tamma 2" panose="03080502040302020200" pitchFamily="66" charset="77"/>
              </a:rPr>
              <a:t>Transforming the Data</a:t>
            </a:r>
          </a:p>
        </p:txBody>
      </p:sp>
      <p:sp>
        <p:nvSpPr>
          <p:cNvPr id="4" name="Text Placeholder 3">
            <a:extLst>
              <a:ext uri="{FF2B5EF4-FFF2-40B4-BE49-F238E27FC236}">
                <a16:creationId xmlns:a16="http://schemas.microsoft.com/office/drawing/2014/main" id="{16EA4801-FE52-4540-9FF2-1511AD2FE115}"/>
              </a:ext>
            </a:extLst>
          </p:cNvPr>
          <p:cNvSpPr>
            <a:spLocks noGrp="1"/>
          </p:cNvSpPr>
          <p:nvPr>
            <p:ph type="body" sz="half" idx="2"/>
          </p:nvPr>
        </p:nvSpPr>
        <p:spPr>
          <a:xfrm>
            <a:off x="836777" y="1102263"/>
            <a:ext cx="6536298" cy="5973559"/>
          </a:xfrm>
        </p:spPr>
        <p:txBody>
          <a:bodyPr>
            <a:normAutofit/>
          </a:bodyPr>
          <a:lstStyle/>
          <a:p>
            <a:pPr marL="457200" indent="-457200">
              <a:lnSpc>
                <a:spcPct val="150000"/>
              </a:lnSpc>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Type column (conventional/organic) –  Using One-Hot Encoding for Categorical Data</a:t>
            </a:r>
          </a:p>
          <a:p>
            <a:pPr marL="457200" indent="-457200">
              <a:lnSpc>
                <a:spcPct val="150000"/>
              </a:lnSpc>
              <a:buFont typeface="Arial" panose="020B0604020202020204" pitchFamily="34" charset="0"/>
              <a:buChar char="•"/>
            </a:pPr>
            <a:r>
              <a:rPr lang="en-US" sz="2800" dirty="0">
                <a:solidFill>
                  <a:srgbClr val="748A32"/>
                </a:solidFill>
                <a:latin typeface="Baloo Tamma 2 SemiBold" panose="03080502040302020200" pitchFamily="66" charset="77"/>
                <a:cs typeface="Baloo Tamma 2 SemiBold" panose="03080502040302020200" pitchFamily="66" charset="77"/>
              </a:rPr>
              <a:t>Month column (1-11) – Using Label Encoding from 1 to 11 for each month respectively, excluding December per null values found in December.</a:t>
            </a:r>
          </a:p>
          <a:p>
            <a:endParaRPr lang="en-US" sz="2800" dirty="0"/>
          </a:p>
        </p:txBody>
      </p:sp>
    </p:spTree>
    <p:extLst>
      <p:ext uri="{BB962C8B-B14F-4D97-AF65-F5344CB8AC3E}">
        <p14:creationId xmlns:p14="http://schemas.microsoft.com/office/powerpoint/2010/main" val="22278412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2014-7005-CE40-A917-ECBF18EB4782}"/>
              </a:ext>
            </a:extLst>
          </p:cNvPr>
          <p:cNvSpPr>
            <a:spLocks noGrp="1"/>
          </p:cNvSpPr>
          <p:nvPr>
            <p:ph type="title"/>
          </p:nvPr>
        </p:nvSpPr>
        <p:spPr>
          <a:xfrm>
            <a:off x="547688" y="152400"/>
            <a:ext cx="7135812" cy="1016000"/>
          </a:xfrm>
        </p:spPr>
        <p:txBody>
          <a:bodyPr>
            <a:noAutofit/>
          </a:bodyPr>
          <a:lstStyle/>
          <a:p>
            <a:r>
              <a:rPr lang="en-US" sz="4800" b="1" dirty="0">
                <a:solidFill>
                  <a:srgbClr val="526A29"/>
                </a:solidFill>
                <a:latin typeface="Baloo Tamma 2" panose="03080502040302020200" pitchFamily="66" charset="77"/>
                <a:cs typeface="Baloo Tamma 2" panose="03080502040302020200" pitchFamily="66" charset="77"/>
              </a:rPr>
              <a:t>Machine Learning</a:t>
            </a:r>
          </a:p>
        </p:txBody>
      </p:sp>
      <p:sp>
        <p:nvSpPr>
          <p:cNvPr id="4" name="Text Placeholder 3">
            <a:extLst>
              <a:ext uri="{FF2B5EF4-FFF2-40B4-BE49-F238E27FC236}">
                <a16:creationId xmlns:a16="http://schemas.microsoft.com/office/drawing/2014/main" id="{FB7BEB82-8D84-FE44-96A9-3ED44374F364}"/>
              </a:ext>
            </a:extLst>
          </p:cNvPr>
          <p:cNvSpPr>
            <a:spLocks noGrp="1"/>
          </p:cNvSpPr>
          <p:nvPr>
            <p:ph type="body" sz="half" idx="2"/>
          </p:nvPr>
        </p:nvSpPr>
        <p:spPr>
          <a:xfrm>
            <a:off x="547688" y="1168400"/>
            <a:ext cx="10604995" cy="2397587"/>
          </a:xfrm>
        </p:spPr>
        <p:txBody>
          <a:bodyPr>
            <a:normAutofit/>
          </a:bodyPr>
          <a:lstStyle/>
          <a:p>
            <a:pPr>
              <a:lnSpc>
                <a:spcPct val="150000"/>
              </a:lnSpc>
            </a:pPr>
            <a:r>
              <a:rPr lang="en-US" sz="6600" dirty="0">
                <a:solidFill>
                  <a:srgbClr val="C75E16"/>
                </a:solidFill>
                <a:cs typeface="Baloo Tamma 2" panose="03080502040302020200" pitchFamily="66" charset="77"/>
              </a:rPr>
              <a:t>Multiple linear regression</a:t>
            </a:r>
            <a:endParaRPr lang="en-US" sz="6600" dirty="0">
              <a:solidFill>
                <a:srgbClr val="C75E16"/>
              </a:solidFill>
            </a:endParaRPr>
          </a:p>
        </p:txBody>
      </p:sp>
      <p:pic>
        <p:nvPicPr>
          <p:cNvPr id="11" name="Picture 10" descr="A picture containing melon, fruit, avocado, sweet melon&#10;&#10;Description automatically generated">
            <a:extLst>
              <a:ext uri="{FF2B5EF4-FFF2-40B4-BE49-F238E27FC236}">
                <a16:creationId xmlns:a16="http://schemas.microsoft.com/office/drawing/2014/main" id="{D54D4E61-18B5-A548-930A-0E8CCD862D78}"/>
              </a:ext>
            </a:extLst>
          </p:cNvPr>
          <p:cNvPicPr>
            <a:picLocks noChangeAspect="1"/>
          </p:cNvPicPr>
          <p:nvPr/>
        </p:nvPicPr>
        <p:blipFill>
          <a:blip r:embed="rId3"/>
          <a:stretch>
            <a:fillRect/>
          </a:stretch>
        </p:blipFill>
        <p:spPr>
          <a:xfrm>
            <a:off x="7185308" y="3794431"/>
            <a:ext cx="5247236" cy="3098956"/>
          </a:xfrm>
          <a:prstGeom prst="rect">
            <a:avLst/>
          </a:prstGeom>
        </p:spPr>
      </p:pic>
    </p:spTree>
    <p:extLst>
      <p:ext uri="{BB962C8B-B14F-4D97-AF65-F5344CB8AC3E}">
        <p14:creationId xmlns:p14="http://schemas.microsoft.com/office/powerpoint/2010/main" val="174067037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2010</Words>
  <Application>Microsoft Macintosh PowerPoint</Application>
  <PresentationFormat>Widescreen</PresentationFormat>
  <Paragraphs>129</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Baloo Tamma 2</vt:lpstr>
      <vt:lpstr>Baloo Tamma 2 Medium</vt:lpstr>
      <vt:lpstr>Baloo Tamma 2 SemiBold</vt:lpstr>
      <vt:lpstr>Calibri</vt:lpstr>
      <vt:lpstr>Calibri Light</vt:lpstr>
      <vt:lpstr>Office Theme</vt:lpstr>
      <vt:lpstr>PowerPoint Presentation</vt:lpstr>
      <vt:lpstr>Background</vt:lpstr>
      <vt:lpstr>Objective</vt:lpstr>
      <vt:lpstr>Basic Hypothesis, Trends</vt:lpstr>
      <vt:lpstr>Inspirations</vt:lpstr>
      <vt:lpstr>Extract the DATA</vt:lpstr>
      <vt:lpstr>Investigating Predictions / Correlations</vt:lpstr>
      <vt:lpstr>Transforming the Data</vt:lpstr>
      <vt:lpstr>Machine Learning</vt:lpstr>
      <vt:lpstr>Machine Learning</vt:lpstr>
      <vt:lpstr>Machine Learning Deployment</vt:lpstr>
      <vt:lpstr>Avocado Average Price by Region</vt:lpstr>
      <vt:lpstr>Organic vs. Conventional Average Price Comparison</vt:lpstr>
      <vt:lpstr>Total Volume of Avocados Sold</vt:lpstr>
      <vt:lpstr>Avocado Price Compared to Volume</vt:lpstr>
      <vt:lpstr>Conclusions</vt:lpstr>
      <vt:lpstr>Recommendations</vt:lpstr>
      <vt:lpstr>Limitations</vt:lpstr>
      <vt:lpstr>Future Work</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Pearson</dc:creator>
  <cp:lastModifiedBy>Karen Pearson</cp:lastModifiedBy>
  <cp:revision>140</cp:revision>
  <dcterms:created xsi:type="dcterms:W3CDTF">2021-05-04T01:23:18Z</dcterms:created>
  <dcterms:modified xsi:type="dcterms:W3CDTF">2021-05-06T02:49:32Z</dcterms:modified>
</cp:coreProperties>
</file>